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6"/>
  </p:notesMasterIdLst>
  <p:sldIdLst>
    <p:sldId id="258" r:id="rId2"/>
    <p:sldId id="259" r:id="rId3"/>
    <p:sldId id="265" r:id="rId4"/>
    <p:sldId id="266" r:id="rId5"/>
    <p:sldId id="267" r:id="rId6"/>
    <p:sldId id="256" r:id="rId7"/>
    <p:sldId id="257" r:id="rId8"/>
    <p:sldId id="262" r:id="rId9"/>
    <p:sldId id="264" r:id="rId10"/>
    <p:sldId id="260" r:id="rId11"/>
    <p:sldId id="268" r:id="rId12"/>
    <p:sldId id="269" r:id="rId13"/>
    <p:sldId id="270" r:id="rId14"/>
    <p:sldId id="271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AF58045-6AD3-4972-B305-EF9E6BC66965}" v="4" dt="2024-06-29T00:31:03.064"/>
    <p1510:client id="{AA785BBE-8238-4808-A48A-0C5F02736231}" v="1" dt="2024-06-28T19:49:15.323"/>
    <p1510:client id="{AB613412-E369-C854-D81B-D382109CC76F}" v="93" dt="2024-06-28T23:06:25.62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58" d="100"/>
          <a:sy n="58" d="100"/>
        </p:scale>
        <p:origin x="964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23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2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5153BE6-212A-4CB5-8769-7B507F030880}" type="doc">
      <dgm:prSet loTypeId="urn:microsoft.com/office/officeart/2018/2/layout/IconCircle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9340678-E8FA-416B-84E9-6B078229AD16}">
      <dgm:prSet/>
      <dgm:spPr/>
      <dgm:t>
        <a:bodyPr/>
        <a:lstStyle/>
        <a:p>
          <a:pPr>
            <a:lnSpc>
              <a:spcPct val="100000"/>
            </a:lnSpc>
          </a:pPr>
          <a:r>
            <a:rPr lang="en-CA"/>
            <a:t>Introduction of Project</a:t>
          </a:r>
          <a:endParaRPr lang="en-US"/>
        </a:p>
      </dgm:t>
    </dgm:pt>
    <dgm:pt modelId="{25937D9D-435A-49D6-A485-44CE85408558}" type="parTrans" cxnId="{27CAA242-F0C5-414B-8856-9E2063F08038}">
      <dgm:prSet/>
      <dgm:spPr/>
      <dgm:t>
        <a:bodyPr/>
        <a:lstStyle/>
        <a:p>
          <a:endParaRPr lang="en-US"/>
        </a:p>
      </dgm:t>
    </dgm:pt>
    <dgm:pt modelId="{EAFAA9B2-40B9-427A-8370-59018E4CDBC3}" type="sibTrans" cxnId="{27CAA242-F0C5-414B-8856-9E2063F08038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FDFCD097-B098-4D89-B0D0-D386F58B92A6}">
      <dgm:prSet/>
      <dgm:spPr/>
      <dgm:t>
        <a:bodyPr/>
        <a:lstStyle/>
        <a:p>
          <a:pPr>
            <a:lnSpc>
              <a:spcPct val="100000"/>
            </a:lnSpc>
          </a:pPr>
          <a:r>
            <a:rPr lang="en-CA"/>
            <a:t>Executive Summary</a:t>
          </a:r>
          <a:endParaRPr lang="en-US"/>
        </a:p>
      </dgm:t>
    </dgm:pt>
    <dgm:pt modelId="{D86CF69C-F31A-47BC-936D-0542ADF84D67}" type="parTrans" cxnId="{21189970-622A-49AD-BBED-5E59BF0E1D21}">
      <dgm:prSet/>
      <dgm:spPr/>
      <dgm:t>
        <a:bodyPr/>
        <a:lstStyle/>
        <a:p>
          <a:endParaRPr lang="en-US"/>
        </a:p>
      </dgm:t>
    </dgm:pt>
    <dgm:pt modelId="{2CC47C48-B69A-4566-A5A5-70C9E2DF6E5A}" type="sibTrans" cxnId="{21189970-622A-49AD-BBED-5E59BF0E1D21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BD4E80F6-7BB0-4A9E-845D-C721BC82B134}">
      <dgm:prSet/>
      <dgm:spPr/>
      <dgm:t>
        <a:bodyPr/>
        <a:lstStyle/>
        <a:p>
          <a:pPr>
            <a:lnSpc>
              <a:spcPct val="100000"/>
            </a:lnSpc>
          </a:pPr>
          <a:r>
            <a:rPr lang="en-CA"/>
            <a:t>Business Problem</a:t>
          </a:r>
          <a:endParaRPr lang="en-US"/>
        </a:p>
      </dgm:t>
    </dgm:pt>
    <dgm:pt modelId="{B498E406-F5CD-4353-9A23-C787CCBC7B65}" type="parTrans" cxnId="{E01988BF-57D0-464C-9EDF-4BB7640BD5E9}">
      <dgm:prSet/>
      <dgm:spPr/>
      <dgm:t>
        <a:bodyPr/>
        <a:lstStyle/>
        <a:p>
          <a:endParaRPr lang="en-US"/>
        </a:p>
      </dgm:t>
    </dgm:pt>
    <dgm:pt modelId="{3FFA2EEA-6BF3-4BBE-9968-2E65B3E3D2DF}" type="sibTrans" cxnId="{E01988BF-57D0-464C-9EDF-4BB7640BD5E9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D6669DBD-8308-406B-8BCB-95BD9A655155}">
      <dgm:prSet/>
      <dgm:spPr/>
      <dgm:t>
        <a:bodyPr/>
        <a:lstStyle/>
        <a:p>
          <a:pPr>
            <a:lnSpc>
              <a:spcPct val="100000"/>
            </a:lnSpc>
          </a:pPr>
          <a:r>
            <a:rPr lang="en-CA"/>
            <a:t>Analytics / Visuals</a:t>
          </a:r>
          <a:endParaRPr lang="en-US"/>
        </a:p>
      </dgm:t>
    </dgm:pt>
    <dgm:pt modelId="{7E756E41-1193-409D-AB29-DDE28B33EA0E}" type="parTrans" cxnId="{502F159E-BA4D-4BC5-BB1C-D207D3A73D3E}">
      <dgm:prSet/>
      <dgm:spPr/>
      <dgm:t>
        <a:bodyPr/>
        <a:lstStyle/>
        <a:p>
          <a:endParaRPr lang="en-US"/>
        </a:p>
      </dgm:t>
    </dgm:pt>
    <dgm:pt modelId="{B8A15524-8DF1-457A-BFCF-77E91A160D2B}" type="sibTrans" cxnId="{502F159E-BA4D-4BC5-BB1C-D207D3A73D3E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EB718977-12DC-4766-B6FB-2C25F9551FDE}">
      <dgm:prSet/>
      <dgm:spPr/>
      <dgm:t>
        <a:bodyPr/>
        <a:lstStyle/>
        <a:p>
          <a:pPr>
            <a:lnSpc>
              <a:spcPct val="100000"/>
            </a:lnSpc>
          </a:pPr>
          <a:r>
            <a:rPr lang="en-CA"/>
            <a:t>Recommendations &amp; Findings</a:t>
          </a:r>
          <a:endParaRPr lang="en-US"/>
        </a:p>
      </dgm:t>
    </dgm:pt>
    <dgm:pt modelId="{2F932C74-1C9F-4BC2-AC2D-CACC96ED0455}" type="parTrans" cxnId="{26B40FCE-35EF-457B-9F94-1C2E20946836}">
      <dgm:prSet/>
      <dgm:spPr/>
      <dgm:t>
        <a:bodyPr/>
        <a:lstStyle/>
        <a:p>
          <a:endParaRPr lang="en-US"/>
        </a:p>
      </dgm:t>
    </dgm:pt>
    <dgm:pt modelId="{5AF3105F-14BA-44C0-A93A-2419DA3B36C8}" type="sibTrans" cxnId="{26B40FCE-35EF-457B-9F94-1C2E20946836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9876F351-20EF-4EF7-A8B7-1892A4D666AE}">
      <dgm:prSet/>
      <dgm:spPr/>
      <dgm:t>
        <a:bodyPr/>
        <a:lstStyle/>
        <a:p>
          <a:pPr>
            <a:lnSpc>
              <a:spcPct val="100000"/>
            </a:lnSpc>
          </a:pPr>
          <a:r>
            <a:rPr lang="en-CA"/>
            <a:t>Future Research</a:t>
          </a:r>
          <a:endParaRPr lang="en-US"/>
        </a:p>
      </dgm:t>
    </dgm:pt>
    <dgm:pt modelId="{68FB06DF-A322-4E09-B0BA-A35615EFA941}" type="parTrans" cxnId="{5A8CF4E5-3A7E-444C-8057-3D866641B116}">
      <dgm:prSet/>
      <dgm:spPr/>
      <dgm:t>
        <a:bodyPr/>
        <a:lstStyle/>
        <a:p>
          <a:endParaRPr lang="en-US"/>
        </a:p>
      </dgm:t>
    </dgm:pt>
    <dgm:pt modelId="{D416C0F1-B4E2-4DD8-A54A-65676533E9EA}" type="sibTrans" cxnId="{5A8CF4E5-3A7E-444C-8057-3D866641B116}">
      <dgm:prSet/>
      <dgm:spPr/>
      <dgm:t>
        <a:bodyPr/>
        <a:lstStyle/>
        <a:p>
          <a:endParaRPr lang="en-US"/>
        </a:p>
      </dgm:t>
    </dgm:pt>
    <dgm:pt modelId="{C60D0267-316D-4D49-8064-09C5DD1A37AA}" type="pres">
      <dgm:prSet presAssocID="{35153BE6-212A-4CB5-8769-7B507F030880}" presName="root" presStyleCnt="0">
        <dgm:presLayoutVars>
          <dgm:dir/>
          <dgm:resizeHandles val="exact"/>
        </dgm:presLayoutVars>
      </dgm:prSet>
      <dgm:spPr/>
    </dgm:pt>
    <dgm:pt modelId="{9981790F-E7B2-4754-A20D-6B9DD9632D87}" type="pres">
      <dgm:prSet presAssocID="{35153BE6-212A-4CB5-8769-7B507F030880}" presName="container" presStyleCnt="0">
        <dgm:presLayoutVars>
          <dgm:dir/>
          <dgm:resizeHandles val="exact"/>
        </dgm:presLayoutVars>
      </dgm:prSet>
      <dgm:spPr/>
    </dgm:pt>
    <dgm:pt modelId="{0262F55A-FEC9-44B7-A5F8-C7FA4137855A}" type="pres">
      <dgm:prSet presAssocID="{E9340678-E8FA-416B-84E9-6B078229AD16}" presName="compNode" presStyleCnt="0"/>
      <dgm:spPr/>
    </dgm:pt>
    <dgm:pt modelId="{C52FA6AF-2793-4DB6-8937-271139944E01}" type="pres">
      <dgm:prSet presAssocID="{E9340678-E8FA-416B-84E9-6B078229AD16}" presName="iconBgRect" presStyleLbl="bgShp" presStyleIdx="0" presStyleCnt="6"/>
      <dgm:spPr/>
    </dgm:pt>
    <dgm:pt modelId="{07B5EA26-B869-4701-BEF1-71F2C193A49E}" type="pres">
      <dgm:prSet presAssocID="{E9340678-E8FA-416B-84E9-6B078229AD16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eacher"/>
        </a:ext>
      </dgm:extLst>
    </dgm:pt>
    <dgm:pt modelId="{BFF0E927-1D7B-48B4-BB9F-89DFA7EBA77A}" type="pres">
      <dgm:prSet presAssocID="{E9340678-E8FA-416B-84E9-6B078229AD16}" presName="spaceRect" presStyleCnt="0"/>
      <dgm:spPr/>
    </dgm:pt>
    <dgm:pt modelId="{14502F5A-EC0A-49C4-8CFE-FEBED86325F0}" type="pres">
      <dgm:prSet presAssocID="{E9340678-E8FA-416B-84E9-6B078229AD16}" presName="textRect" presStyleLbl="revTx" presStyleIdx="0" presStyleCnt="6">
        <dgm:presLayoutVars>
          <dgm:chMax val="1"/>
          <dgm:chPref val="1"/>
        </dgm:presLayoutVars>
      </dgm:prSet>
      <dgm:spPr/>
    </dgm:pt>
    <dgm:pt modelId="{F8265130-A895-466F-BABB-1C3CCAFB591A}" type="pres">
      <dgm:prSet presAssocID="{EAFAA9B2-40B9-427A-8370-59018E4CDBC3}" presName="sibTrans" presStyleLbl="sibTrans2D1" presStyleIdx="0" presStyleCnt="0"/>
      <dgm:spPr/>
    </dgm:pt>
    <dgm:pt modelId="{C884F321-85E8-409B-86FA-88242A690011}" type="pres">
      <dgm:prSet presAssocID="{FDFCD097-B098-4D89-B0D0-D386F58B92A6}" presName="compNode" presStyleCnt="0"/>
      <dgm:spPr/>
    </dgm:pt>
    <dgm:pt modelId="{0699950C-675C-470C-9329-9B5ACAB51BB8}" type="pres">
      <dgm:prSet presAssocID="{FDFCD097-B098-4D89-B0D0-D386F58B92A6}" presName="iconBgRect" presStyleLbl="bgShp" presStyleIdx="1" presStyleCnt="6"/>
      <dgm:spPr/>
    </dgm:pt>
    <dgm:pt modelId="{7E60BA9B-4D8A-4180-AD69-EB29A4739918}" type="pres">
      <dgm:prSet presAssocID="{FDFCD097-B098-4D89-B0D0-D386F58B92A6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FEB50847-C25D-41DF-9A47-ABFCFA98A7DF}" type="pres">
      <dgm:prSet presAssocID="{FDFCD097-B098-4D89-B0D0-D386F58B92A6}" presName="spaceRect" presStyleCnt="0"/>
      <dgm:spPr/>
    </dgm:pt>
    <dgm:pt modelId="{68D726FE-3AA7-4448-B25B-52AF1747BFDB}" type="pres">
      <dgm:prSet presAssocID="{FDFCD097-B098-4D89-B0D0-D386F58B92A6}" presName="textRect" presStyleLbl="revTx" presStyleIdx="1" presStyleCnt="6">
        <dgm:presLayoutVars>
          <dgm:chMax val="1"/>
          <dgm:chPref val="1"/>
        </dgm:presLayoutVars>
      </dgm:prSet>
      <dgm:spPr/>
    </dgm:pt>
    <dgm:pt modelId="{CE6F6A60-5553-4A34-9224-E34904E2941D}" type="pres">
      <dgm:prSet presAssocID="{2CC47C48-B69A-4566-A5A5-70C9E2DF6E5A}" presName="sibTrans" presStyleLbl="sibTrans2D1" presStyleIdx="0" presStyleCnt="0"/>
      <dgm:spPr/>
    </dgm:pt>
    <dgm:pt modelId="{0C7CA7B1-B8E3-4EDD-BA3F-6E5885DD33C1}" type="pres">
      <dgm:prSet presAssocID="{BD4E80F6-7BB0-4A9E-845D-C721BC82B134}" presName="compNode" presStyleCnt="0"/>
      <dgm:spPr/>
    </dgm:pt>
    <dgm:pt modelId="{7E545A63-2832-4AF8-A234-378080647B09}" type="pres">
      <dgm:prSet presAssocID="{BD4E80F6-7BB0-4A9E-845D-C721BC82B134}" presName="iconBgRect" presStyleLbl="bgShp" presStyleIdx="2" presStyleCnt="6"/>
      <dgm:spPr/>
    </dgm:pt>
    <dgm:pt modelId="{2CA4E26B-93D1-4B21-8077-76B9E70693BA}" type="pres">
      <dgm:prSet presAssocID="{BD4E80F6-7BB0-4A9E-845D-C721BC82B134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andshake"/>
        </a:ext>
      </dgm:extLst>
    </dgm:pt>
    <dgm:pt modelId="{7A9BDD4B-8086-4E75-98EE-80589AEDE1B3}" type="pres">
      <dgm:prSet presAssocID="{BD4E80F6-7BB0-4A9E-845D-C721BC82B134}" presName="spaceRect" presStyleCnt="0"/>
      <dgm:spPr/>
    </dgm:pt>
    <dgm:pt modelId="{D575C11D-C5C9-4B36-A27A-3B468C2EF98D}" type="pres">
      <dgm:prSet presAssocID="{BD4E80F6-7BB0-4A9E-845D-C721BC82B134}" presName="textRect" presStyleLbl="revTx" presStyleIdx="2" presStyleCnt="6">
        <dgm:presLayoutVars>
          <dgm:chMax val="1"/>
          <dgm:chPref val="1"/>
        </dgm:presLayoutVars>
      </dgm:prSet>
      <dgm:spPr/>
    </dgm:pt>
    <dgm:pt modelId="{E2C29DD0-5AA5-4F86-ACFF-65351D2A84A2}" type="pres">
      <dgm:prSet presAssocID="{3FFA2EEA-6BF3-4BBE-9968-2E65B3E3D2DF}" presName="sibTrans" presStyleLbl="sibTrans2D1" presStyleIdx="0" presStyleCnt="0"/>
      <dgm:spPr/>
    </dgm:pt>
    <dgm:pt modelId="{5B45E895-3D13-4801-8305-6123BD085F36}" type="pres">
      <dgm:prSet presAssocID="{D6669DBD-8308-406B-8BCB-95BD9A655155}" presName="compNode" presStyleCnt="0"/>
      <dgm:spPr/>
    </dgm:pt>
    <dgm:pt modelId="{A0F26041-B213-4325-8542-BE63DDA48711}" type="pres">
      <dgm:prSet presAssocID="{D6669DBD-8308-406B-8BCB-95BD9A655155}" presName="iconBgRect" presStyleLbl="bgShp" presStyleIdx="3" presStyleCnt="6"/>
      <dgm:spPr/>
    </dgm:pt>
    <dgm:pt modelId="{727CCDB3-25A8-4D47-BC2D-857AEC1E4F9A}" type="pres">
      <dgm:prSet presAssocID="{D6669DBD-8308-406B-8BCB-95BD9A655155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7D2DF15A-8318-48AD-803F-51F0A6B7B2A4}" type="pres">
      <dgm:prSet presAssocID="{D6669DBD-8308-406B-8BCB-95BD9A655155}" presName="spaceRect" presStyleCnt="0"/>
      <dgm:spPr/>
    </dgm:pt>
    <dgm:pt modelId="{B56BEEB2-A1F1-43F3-8FF0-A8E85FAB4878}" type="pres">
      <dgm:prSet presAssocID="{D6669DBD-8308-406B-8BCB-95BD9A655155}" presName="textRect" presStyleLbl="revTx" presStyleIdx="3" presStyleCnt="6">
        <dgm:presLayoutVars>
          <dgm:chMax val="1"/>
          <dgm:chPref val="1"/>
        </dgm:presLayoutVars>
      </dgm:prSet>
      <dgm:spPr/>
    </dgm:pt>
    <dgm:pt modelId="{3CA3587A-BD72-4BCA-94A7-F428B37CF4A0}" type="pres">
      <dgm:prSet presAssocID="{B8A15524-8DF1-457A-BFCF-77E91A160D2B}" presName="sibTrans" presStyleLbl="sibTrans2D1" presStyleIdx="0" presStyleCnt="0"/>
      <dgm:spPr/>
    </dgm:pt>
    <dgm:pt modelId="{90F73043-4C21-49FF-A3D8-3C5BEF4DEAC4}" type="pres">
      <dgm:prSet presAssocID="{EB718977-12DC-4766-B6FB-2C25F9551FDE}" presName="compNode" presStyleCnt="0"/>
      <dgm:spPr/>
    </dgm:pt>
    <dgm:pt modelId="{3F44F1C4-D60D-4CE9-835F-B37752C377F5}" type="pres">
      <dgm:prSet presAssocID="{EB718977-12DC-4766-B6FB-2C25F9551FDE}" presName="iconBgRect" presStyleLbl="bgShp" presStyleIdx="4" presStyleCnt="6"/>
      <dgm:spPr/>
    </dgm:pt>
    <dgm:pt modelId="{06E59034-32D9-4B32-A120-E2940B641543}" type="pres">
      <dgm:prSet presAssocID="{EB718977-12DC-4766-B6FB-2C25F9551FDE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A1844C54-55B1-495B-8357-B0D1FD9809BC}" type="pres">
      <dgm:prSet presAssocID="{EB718977-12DC-4766-B6FB-2C25F9551FDE}" presName="spaceRect" presStyleCnt="0"/>
      <dgm:spPr/>
    </dgm:pt>
    <dgm:pt modelId="{26C5747E-E789-4FB2-AC30-DDD052E3228D}" type="pres">
      <dgm:prSet presAssocID="{EB718977-12DC-4766-B6FB-2C25F9551FDE}" presName="textRect" presStyleLbl="revTx" presStyleIdx="4" presStyleCnt="6">
        <dgm:presLayoutVars>
          <dgm:chMax val="1"/>
          <dgm:chPref val="1"/>
        </dgm:presLayoutVars>
      </dgm:prSet>
      <dgm:spPr/>
    </dgm:pt>
    <dgm:pt modelId="{F48020B2-3645-422B-BECA-2002CFD04CD9}" type="pres">
      <dgm:prSet presAssocID="{5AF3105F-14BA-44C0-A93A-2419DA3B36C8}" presName="sibTrans" presStyleLbl="sibTrans2D1" presStyleIdx="0" presStyleCnt="0"/>
      <dgm:spPr/>
    </dgm:pt>
    <dgm:pt modelId="{DD902FAE-6263-496F-9D86-E572D1B2F616}" type="pres">
      <dgm:prSet presAssocID="{9876F351-20EF-4EF7-A8B7-1892A4D666AE}" presName="compNode" presStyleCnt="0"/>
      <dgm:spPr/>
    </dgm:pt>
    <dgm:pt modelId="{3E74974B-3811-4C15-9D6D-823376E25E66}" type="pres">
      <dgm:prSet presAssocID="{9876F351-20EF-4EF7-A8B7-1892A4D666AE}" presName="iconBgRect" presStyleLbl="bgShp" presStyleIdx="5" presStyleCnt="6"/>
      <dgm:spPr/>
    </dgm:pt>
    <dgm:pt modelId="{2B1C6AE4-C583-426F-A100-153FE5B756BF}" type="pres">
      <dgm:prSet presAssocID="{9876F351-20EF-4EF7-A8B7-1892A4D666AE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0C80C808-A71D-4A82-9170-FF8317887558}" type="pres">
      <dgm:prSet presAssocID="{9876F351-20EF-4EF7-A8B7-1892A4D666AE}" presName="spaceRect" presStyleCnt="0"/>
      <dgm:spPr/>
    </dgm:pt>
    <dgm:pt modelId="{DF8F399B-EF94-4BA0-8EEE-90B06B34F602}" type="pres">
      <dgm:prSet presAssocID="{9876F351-20EF-4EF7-A8B7-1892A4D666AE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13D63305-5952-4019-A6D6-A91FD442DA1A}" type="presOf" srcId="{BD4E80F6-7BB0-4A9E-845D-C721BC82B134}" destId="{D575C11D-C5C9-4B36-A27A-3B468C2EF98D}" srcOrd="0" destOrd="0" presId="urn:microsoft.com/office/officeart/2018/2/layout/IconCircleList"/>
    <dgm:cxn modelId="{4663491B-55A9-4157-941C-8DFBA40448B8}" type="presOf" srcId="{3FFA2EEA-6BF3-4BBE-9968-2E65B3E3D2DF}" destId="{E2C29DD0-5AA5-4F86-ACFF-65351D2A84A2}" srcOrd="0" destOrd="0" presId="urn:microsoft.com/office/officeart/2018/2/layout/IconCircleList"/>
    <dgm:cxn modelId="{BE597F1B-E70A-483C-AFAA-461D13BEE27B}" type="presOf" srcId="{9876F351-20EF-4EF7-A8B7-1892A4D666AE}" destId="{DF8F399B-EF94-4BA0-8EEE-90B06B34F602}" srcOrd="0" destOrd="0" presId="urn:microsoft.com/office/officeart/2018/2/layout/IconCircleList"/>
    <dgm:cxn modelId="{41235A29-4BC9-4DB2-8254-5FB834B1EAF3}" type="presOf" srcId="{E9340678-E8FA-416B-84E9-6B078229AD16}" destId="{14502F5A-EC0A-49C4-8CFE-FEBED86325F0}" srcOrd="0" destOrd="0" presId="urn:microsoft.com/office/officeart/2018/2/layout/IconCircleList"/>
    <dgm:cxn modelId="{27BE5130-0E92-453D-867A-B3105E7B21C7}" type="presOf" srcId="{5AF3105F-14BA-44C0-A93A-2419DA3B36C8}" destId="{F48020B2-3645-422B-BECA-2002CFD04CD9}" srcOrd="0" destOrd="0" presId="urn:microsoft.com/office/officeart/2018/2/layout/IconCircleList"/>
    <dgm:cxn modelId="{27CAA242-F0C5-414B-8856-9E2063F08038}" srcId="{35153BE6-212A-4CB5-8769-7B507F030880}" destId="{E9340678-E8FA-416B-84E9-6B078229AD16}" srcOrd="0" destOrd="0" parTransId="{25937D9D-435A-49D6-A485-44CE85408558}" sibTransId="{EAFAA9B2-40B9-427A-8370-59018E4CDBC3}"/>
    <dgm:cxn modelId="{2C9E4363-3642-47F5-90A5-2EAAF3A4BCAF}" type="presOf" srcId="{FDFCD097-B098-4D89-B0D0-D386F58B92A6}" destId="{68D726FE-3AA7-4448-B25B-52AF1747BFDB}" srcOrd="0" destOrd="0" presId="urn:microsoft.com/office/officeart/2018/2/layout/IconCircleList"/>
    <dgm:cxn modelId="{B3E0614E-D727-4A77-8EF0-FE87F07E2ABC}" type="presOf" srcId="{2CC47C48-B69A-4566-A5A5-70C9E2DF6E5A}" destId="{CE6F6A60-5553-4A34-9224-E34904E2941D}" srcOrd="0" destOrd="0" presId="urn:microsoft.com/office/officeart/2018/2/layout/IconCircleList"/>
    <dgm:cxn modelId="{21189970-622A-49AD-BBED-5E59BF0E1D21}" srcId="{35153BE6-212A-4CB5-8769-7B507F030880}" destId="{FDFCD097-B098-4D89-B0D0-D386F58B92A6}" srcOrd="1" destOrd="0" parTransId="{D86CF69C-F31A-47BC-936D-0542ADF84D67}" sibTransId="{2CC47C48-B69A-4566-A5A5-70C9E2DF6E5A}"/>
    <dgm:cxn modelId="{4995E595-1C13-4895-89A5-5744DEBA0FEA}" type="presOf" srcId="{B8A15524-8DF1-457A-BFCF-77E91A160D2B}" destId="{3CA3587A-BD72-4BCA-94A7-F428B37CF4A0}" srcOrd="0" destOrd="0" presId="urn:microsoft.com/office/officeart/2018/2/layout/IconCircleList"/>
    <dgm:cxn modelId="{502F159E-BA4D-4BC5-BB1C-D207D3A73D3E}" srcId="{35153BE6-212A-4CB5-8769-7B507F030880}" destId="{D6669DBD-8308-406B-8BCB-95BD9A655155}" srcOrd="3" destOrd="0" parTransId="{7E756E41-1193-409D-AB29-DDE28B33EA0E}" sibTransId="{B8A15524-8DF1-457A-BFCF-77E91A160D2B}"/>
    <dgm:cxn modelId="{2DF180A2-C06B-4D98-8C2E-18E7E9B375E6}" type="presOf" srcId="{35153BE6-212A-4CB5-8769-7B507F030880}" destId="{C60D0267-316D-4D49-8064-09C5DD1A37AA}" srcOrd="0" destOrd="0" presId="urn:microsoft.com/office/officeart/2018/2/layout/IconCircleList"/>
    <dgm:cxn modelId="{63CF4ABF-4E1A-49AE-BC17-BC04C3B4EEF0}" type="presOf" srcId="{D6669DBD-8308-406B-8BCB-95BD9A655155}" destId="{B56BEEB2-A1F1-43F3-8FF0-A8E85FAB4878}" srcOrd="0" destOrd="0" presId="urn:microsoft.com/office/officeart/2018/2/layout/IconCircleList"/>
    <dgm:cxn modelId="{E01988BF-57D0-464C-9EDF-4BB7640BD5E9}" srcId="{35153BE6-212A-4CB5-8769-7B507F030880}" destId="{BD4E80F6-7BB0-4A9E-845D-C721BC82B134}" srcOrd="2" destOrd="0" parTransId="{B498E406-F5CD-4353-9A23-C787CCBC7B65}" sibTransId="{3FFA2EEA-6BF3-4BBE-9968-2E65B3E3D2DF}"/>
    <dgm:cxn modelId="{26B40FCE-35EF-457B-9F94-1C2E20946836}" srcId="{35153BE6-212A-4CB5-8769-7B507F030880}" destId="{EB718977-12DC-4766-B6FB-2C25F9551FDE}" srcOrd="4" destOrd="0" parTransId="{2F932C74-1C9F-4BC2-AC2D-CACC96ED0455}" sibTransId="{5AF3105F-14BA-44C0-A93A-2419DA3B36C8}"/>
    <dgm:cxn modelId="{5A8CF4E5-3A7E-444C-8057-3D866641B116}" srcId="{35153BE6-212A-4CB5-8769-7B507F030880}" destId="{9876F351-20EF-4EF7-A8B7-1892A4D666AE}" srcOrd="5" destOrd="0" parTransId="{68FB06DF-A322-4E09-B0BA-A35615EFA941}" sibTransId="{D416C0F1-B4E2-4DD8-A54A-65676533E9EA}"/>
    <dgm:cxn modelId="{2EE79EEF-3EA0-43E3-8576-03413AEEEE60}" type="presOf" srcId="{EAFAA9B2-40B9-427A-8370-59018E4CDBC3}" destId="{F8265130-A895-466F-BABB-1C3CCAFB591A}" srcOrd="0" destOrd="0" presId="urn:microsoft.com/office/officeart/2018/2/layout/IconCircleList"/>
    <dgm:cxn modelId="{260F03FA-7BF0-4E33-9911-107002400DEB}" type="presOf" srcId="{EB718977-12DC-4766-B6FB-2C25F9551FDE}" destId="{26C5747E-E789-4FB2-AC30-DDD052E3228D}" srcOrd="0" destOrd="0" presId="urn:microsoft.com/office/officeart/2018/2/layout/IconCircleList"/>
    <dgm:cxn modelId="{3B690D0F-3610-4D98-9FD0-89F95DAD8AF4}" type="presParOf" srcId="{C60D0267-316D-4D49-8064-09C5DD1A37AA}" destId="{9981790F-E7B2-4754-A20D-6B9DD9632D87}" srcOrd="0" destOrd="0" presId="urn:microsoft.com/office/officeart/2018/2/layout/IconCircleList"/>
    <dgm:cxn modelId="{490735E8-D1CD-495B-9728-E6962940AE2D}" type="presParOf" srcId="{9981790F-E7B2-4754-A20D-6B9DD9632D87}" destId="{0262F55A-FEC9-44B7-A5F8-C7FA4137855A}" srcOrd="0" destOrd="0" presId="urn:microsoft.com/office/officeart/2018/2/layout/IconCircleList"/>
    <dgm:cxn modelId="{CD6F53A2-D0BC-48F3-B0FA-0D0C33F7DD9D}" type="presParOf" srcId="{0262F55A-FEC9-44B7-A5F8-C7FA4137855A}" destId="{C52FA6AF-2793-4DB6-8937-271139944E01}" srcOrd="0" destOrd="0" presId="urn:microsoft.com/office/officeart/2018/2/layout/IconCircleList"/>
    <dgm:cxn modelId="{9CE9121D-25D2-426C-A6B6-499003B41E3D}" type="presParOf" srcId="{0262F55A-FEC9-44B7-A5F8-C7FA4137855A}" destId="{07B5EA26-B869-4701-BEF1-71F2C193A49E}" srcOrd="1" destOrd="0" presId="urn:microsoft.com/office/officeart/2018/2/layout/IconCircleList"/>
    <dgm:cxn modelId="{5799EFD6-B074-47EC-BC79-9B9EEECA566F}" type="presParOf" srcId="{0262F55A-FEC9-44B7-A5F8-C7FA4137855A}" destId="{BFF0E927-1D7B-48B4-BB9F-89DFA7EBA77A}" srcOrd="2" destOrd="0" presId="urn:microsoft.com/office/officeart/2018/2/layout/IconCircleList"/>
    <dgm:cxn modelId="{99FA599A-BEE0-42A3-89E2-A93AC2D57505}" type="presParOf" srcId="{0262F55A-FEC9-44B7-A5F8-C7FA4137855A}" destId="{14502F5A-EC0A-49C4-8CFE-FEBED86325F0}" srcOrd="3" destOrd="0" presId="urn:microsoft.com/office/officeart/2018/2/layout/IconCircleList"/>
    <dgm:cxn modelId="{6FCD1DAC-3D6B-4741-886A-2A909F83CB13}" type="presParOf" srcId="{9981790F-E7B2-4754-A20D-6B9DD9632D87}" destId="{F8265130-A895-466F-BABB-1C3CCAFB591A}" srcOrd="1" destOrd="0" presId="urn:microsoft.com/office/officeart/2018/2/layout/IconCircleList"/>
    <dgm:cxn modelId="{FD985269-80CC-4E0A-85D5-1F89B8D7D798}" type="presParOf" srcId="{9981790F-E7B2-4754-A20D-6B9DD9632D87}" destId="{C884F321-85E8-409B-86FA-88242A690011}" srcOrd="2" destOrd="0" presId="urn:microsoft.com/office/officeart/2018/2/layout/IconCircleList"/>
    <dgm:cxn modelId="{DDEC01FB-59FF-4D64-A93C-53347725D08F}" type="presParOf" srcId="{C884F321-85E8-409B-86FA-88242A690011}" destId="{0699950C-675C-470C-9329-9B5ACAB51BB8}" srcOrd="0" destOrd="0" presId="urn:microsoft.com/office/officeart/2018/2/layout/IconCircleList"/>
    <dgm:cxn modelId="{A6C25F83-B5DD-400D-9FFE-F192B565F85F}" type="presParOf" srcId="{C884F321-85E8-409B-86FA-88242A690011}" destId="{7E60BA9B-4D8A-4180-AD69-EB29A4739918}" srcOrd="1" destOrd="0" presId="urn:microsoft.com/office/officeart/2018/2/layout/IconCircleList"/>
    <dgm:cxn modelId="{4FF52105-1AD8-44AD-9EDB-8C51AFA33055}" type="presParOf" srcId="{C884F321-85E8-409B-86FA-88242A690011}" destId="{FEB50847-C25D-41DF-9A47-ABFCFA98A7DF}" srcOrd="2" destOrd="0" presId="urn:microsoft.com/office/officeart/2018/2/layout/IconCircleList"/>
    <dgm:cxn modelId="{BB206098-3EB1-46CA-82D8-4D2D783BE563}" type="presParOf" srcId="{C884F321-85E8-409B-86FA-88242A690011}" destId="{68D726FE-3AA7-4448-B25B-52AF1747BFDB}" srcOrd="3" destOrd="0" presId="urn:microsoft.com/office/officeart/2018/2/layout/IconCircleList"/>
    <dgm:cxn modelId="{7734C8DF-258B-47C7-80BE-275C37342FE9}" type="presParOf" srcId="{9981790F-E7B2-4754-A20D-6B9DD9632D87}" destId="{CE6F6A60-5553-4A34-9224-E34904E2941D}" srcOrd="3" destOrd="0" presId="urn:microsoft.com/office/officeart/2018/2/layout/IconCircleList"/>
    <dgm:cxn modelId="{EDDFC0B0-5CDB-4CE0-B837-AB5ED55C97F8}" type="presParOf" srcId="{9981790F-E7B2-4754-A20D-6B9DD9632D87}" destId="{0C7CA7B1-B8E3-4EDD-BA3F-6E5885DD33C1}" srcOrd="4" destOrd="0" presId="urn:microsoft.com/office/officeart/2018/2/layout/IconCircleList"/>
    <dgm:cxn modelId="{B2B6FD6D-2BDD-4CED-B8F2-902A03DD1BAA}" type="presParOf" srcId="{0C7CA7B1-B8E3-4EDD-BA3F-6E5885DD33C1}" destId="{7E545A63-2832-4AF8-A234-378080647B09}" srcOrd="0" destOrd="0" presId="urn:microsoft.com/office/officeart/2018/2/layout/IconCircleList"/>
    <dgm:cxn modelId="{9B31BFD9-2908-4E92-8210-2EF9206EF2DE}" type="presParOf" srcId="{0C7CA7B1-B8E3-4EDD-BA3F-6E5885DD33C1}" destId="{2CA4E26B-93D1-4B21-8077-76B9E70693BA}" srcOrd="1" destOrd="0" presId="urn:microsoft.com/office/officeart/2018/2/layout/IconCircleList"/>
    <dgm:cxn modelId="{F3C9672F-52B1-475A-818F-E941E27E2A3D}" type="presParOf" srcId="{0C7CA7B1-B8E3-4EDD-BA3F-6E5885DD33C1}" destId="{7A9BDD4B-8086-4E75-98EE-80589AEDE1B3}" srcOrd="2" destOrd="0" presId="urn:microsoft.com/office/officeart/2018/2/layout/IconCircleList"/>
    <dgm:cxn modelId="{9FB24082-958F-4DBE-B4F7-95C0E1D16054}" type="presParOf" srcId="{0C7CA7B1-B8E3-4EDD-BA3F-6E5885DD33C1}" destId="{D575C11D-C5C9-4B36-A27A-3B468C2EF98D}" srcOrd="3" destOrd="0" presId="urn:microsoft.com/office/officeart/2018/2/layout/IconCircleList"/>
    <dgm:cxn modelId="{C0D677A2-2EE8-4929-A28E-80C61CA27344}" type="presParOf" srcId="{9981790F-E7B2-4754-A20D-6B9DD9632D87}" destId="{E2C29DD0-5AA5-4F86-ACFF-65351D2A84A2}" srcOrd="5" destOrd="0" presId="urn:microsoft.com/office/officeart/2018/2/layout/IconCircleList"/>
    <dgm:cxn modelId="{EEBB2678-C6F6-4052-91C0-04CD9350A2D3}" type="presParOf" srcId="{9981790F-E7B2-4754-A20D-6B9DD9632D87}" destId="{5B45E895-3D13-4801-8305-6123BD085F36}" srcOrd="6" destOrd="0" presId="urn:microsoft.com/office/officeart/2018/2/layout/IconCircleList"/>
    <dgm:cxn modelId="{ED22A1A1-249C-4E85-AA2C-109DED7A3176}" type="presParOf" srcId="{5B45E895-3D13-4801-8305-6123BD085F36}" destId="{A0F26041-B213-4325-8542-BE63DDA48711}" srcOrd="0" destOrd="0" presId="urn:microsoft.com/office/officeart/2018/2/layout/IconCircleList"/>
    <dgm:cxn modelId="{D3FCCE27-701B-4581-960A-781FE5C5849D}" type="presParOf" srcId="{5B45E895-3D13-4801-8305-6123BD085F36}" destId="{727CCDB3-25A8-4D47-BC2D-857AEC1E4F9A}" srcOrd="1" destOrd="0" presId="urn:microsoft.com/office/officeart/2018/2/layout/IconCircleList"/>
    <dgm:cxn modelId="{AC6EE122-3BF8-4268-B687-C64E42B57C28}" type="presParOf" srcId="{5B45E895-3D13-4801-8305-6123BD085F36}" destId="{7D2DF15A-8318-48AD-803F-51F0A6B7B2A4}" srcOrd="2" destOrd="0" presId="urn:microsoft.com/office/officeart/2018/2/layout/IconCircleList"/>
    <dgm:cxn modelId="{CECDD277-C592-45CF-BCF9-6B764EC3BBC2}" type="presParOf" srcId="{5B45E895-3D13-4801-8305-6123BD085F36}" destId="{B56BEEB2-A1F1-43F3-8FF0-A8E85FAB4878}" srcOrd="3" destOrd="0" presId="urn:microsoft.com/office/officeart/2018/2/layout/IconCircleList"/>
    <dgm:cxn modelId="{357B667D-49A9-49E8-9D51-C3C82A356236}" type="presParOf" srcId="{9981790F-E7B2-4754-A20D-6B9DD9632D87}" destId="{3CA3587A-BD72-4BCA-94A7-F428B37CF4A0}" srcOrd="7" destOrd="0" presId="urn:microsoft.com/office/officeart/2018/2/layout/IconCircleList"/>
    <dgm:cxn modelId="{7598D21B-2502-4A2C-AF1C-F0A924C4C859}" type="presParOf" srcId="{9981790F-E7B2-4754-A20D-6B9DD9632D87}" destId="{90F73043-4C21-49FF-A3D8-3C5BEF4DEAC4}" srcOrd="8" destOrd="0" presId="urn:microsoft.com/office/officeart/2018/2/layout/IconCircleList"/>
    <dgm:cxn modelId="{A66089B3-898D-4E98-91B1-203BB829AAA1}" type="presParOf" srcId="{90F73043-4C21-49FF-A3D8-3C5BEF4DEAC4}" destId="{3F44F1C4-D60D-4CE9-835F-B37752C377F5}" srcOrd="0" destOrd="0" presId="urn:microsoft.com/office/officeart/2018/2/layout/IconCircleList"/>
    <dgm:cxn modelId="{E5CB2254-6E9A-4681-8BDE-3BECBF38F923}" type="presParOf" srcId="{90F73043-4C21-49FF-A3D8-3C5BEF4DEAC4}" destId="{06E59034-32D9-4B32-A120-E2940B641543}" srcOrd="1" destOrd="0" presId="urn:microsoft.com/office/officeart/2018/2/layout/IconCircleList"/>
    <dgm:cxn modelId="{800BDE05-6644-4BB0-8063-D2B2BB1009D2}" type="presParOf" srcId="{90F73043-4C21-49FF-A3D8-3C5BEF4DEAC4}" destId="{A1844C54-55B1-495B-8357-B0D1FD9809BC}" srcOrd="2" destOrd="0" presId="urn:microsoft.com/office/officeart/2018/2/layout/IconCircleList"/>
    <dgm:cxn modelId="{E9F054E4-03D9-4029-8BAA-315F7EF1E134}" type="presParOf" srcId="{90F73043-4C21-49FF-A3D8-3C5BEF4DEAC4}" destId="{26C5747E-E789-4FB2-AC30-DDD052E3228D}" srcOrd="3" destOrd="0" presId="urn:microsoft.com/office/officeart/2018/2/layout/IconCircleList"/>
    <dgm:cxn modelId="{F1D178F3-9370-4774-96F9-E39A167E92CC}" type="presParOf" srcId="{9981790F-E7B2-4754-A20D-6B9DD9632D87}" destId="{F48020B2-3645-422B-BECA-2002CFD04CD9}" srcOrd="9" destOrd="0" presId="urn:microsoft.com/office/officeart/2018/2/layout/IconCircleList"/>
    <dgm:cxn modelId="{150A825C-54CA-427B-8383-14DEE63A8BF1}" type="presParOf" srcId="{9981790F-E7B2-4754-A20D-6B9DD9632D87}" destId="{DD902FAE-6263-496F-9D86-E572D1B2F616}" srcOrd="10" destOrd="0" presId="urn:microsoft.com/office/officeart/2018/2/layout/IconCircleList"/>
    <dgm:cxn modelId="{78E24B1E-FB64-4F00-AD55-F1C3B7EF0EAB}" type="presParOf" srcId="{DD902FAE-6263-496F-9D86-E572D1B2F616}" destId="{3E74974B-3811-4C15-9D6D-823376E25E66}" srcOrd="0" destOrd="0" presId="urn:microsoft.com/office/officeart/2018/2/layout/IconCircleList"/>
    <dgm:cxn modelId="{02B973EA-6CCA-418C-A76F-8F02BFEAA0B5}" type="presParOf" srcId="{DD902FAE-6263-496F-9D86-E572D1B2F616}" destId="{2B1C6AE4-C583-426F-A100-153FE5B756BF}" srcOrd="1" destOrd="0" presId="urn:microsoft.com/office/officeart/2018/2/layout/IconCircleList"/>
    <dgm:cxn modelId="{917F47C5-6D54-4FD4-8FBE-98023CFB2675}" type="presParOf" srcId="{DD902FAE-6263-496F-9D86-E572D1B2F616}" destId="{0C80C808-A71D-4A82-9170-FF8317887558}" srcOrd="2" destOrd="0" presId="urn:microsoft.com/office/officeart/2018/2/layout/IconCircleList"/>
    <dgm:cxn modelId="{5CC34EE4-4D56-41F3-993C-E6DDD386B841}" type="presParOf" srcId="{DD902FAE-6263-496F-9D86-E572D1B2F616}" destId="{DF8F399B-EF94-4BA0-8EEE-90B06B34F602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FE775AD-3490-4ADB-8B0B-720D6EBCC6EC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712485E-C77D-4EF5-A329-6535D2D9D7F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Objective:</a:t>
          </a:r>
          <a:r>
            <a:rPr lang="en-US"/>
            <a:t> Identify areas of interest for Yeoman Technology Group.</a:t>
          </a:r>
        </a:p>
      </dgm:t>
    </dgm:pt>
    <dgm:pt modelId="{47AED7CC-8003-493A-BDBC-B3CB50D08CA2}" type="parTrans" cxnId="{DBA5D788-020C-4FA2-9133-ED1B402EDC06}">
      <dgm:prSet/>
      <dgm:spPr/>
      <dgm:t>
        <a:bodyPr/>
        <a:lstStyle/>
        <a:p>
          <a:endParaRPr lang="en-US"/>
        </a:p>
      </dgm:t>
    </dgm:pt>
    <dgm:pt modelId="{7B5CA0E2-ABC6-4DF1-A93F-141047CE71A9}" type="sibTrans" cxnId="{DBA5D788-020C-4FA2-9133-ED1B402EDC06}">
      <dgm:prSet/>
      <dgm:spPr/>
      <dgm:t>
        <a:bodyPr/>
        <a:lstStyle/>
        <a:p>
          <a:endParaRPr lang="en-US"/>
        </a:p>
      </dgm:t>
    </dgm:pt>
    <dgm:pt modelId="{B475183C-E2F2-4B03-A1A9-9C9179C55AE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Dataset Analysis:</a:t>
          </a:r>
          <a:r>
            <a:rPr lang="en-US"/>
            <a:t> Each member found patterns providing insights for potential deliverables.</a:t>
          </a:r>
        </a:p>
      </dgm:t>
    </dgm:pt>
    <dgm:pt modelId="{375D5E42-432D-4746-9318-058794824BCC}" type="parTrans" cxnId="{E6364E75-4128-4B4D-8F44-3302A19D4137}">
      <dgm:prSet/>
      <dgm:spPr/>
      <dgm:t>
        <a:bodyPr/>
        <a:lstStyle/>
        <a:p>
          <a:endParaRPr lang="en-US"/>
        </a:p>
      </dgm:t>
    </dgm:pt>
    <dgm:pt modelId="{6C25E23B-CAFF-4701-8615-8F93D977EA2C}" type="sibTrans" cxnId="{E6364E75-4128-4B4D-8F44-3302A19D4137}">
      <dgm:prSet/>
      <dgm:spPr/>
      <dgm:t>
        <a:bodyPr/>
        <a:lstStyle/>
        <a:p>
          <a:endParaRPr lang="en-US"/>
        </a:p>
      </dgm:t>
    </dgm:pt>
    <dgm:pt modelId="{08B659C0-A31D-4359-904F-9B785204F8F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Focus Areas: </a:t>
          </a:r>
          <a:r>
            <a:rPr lang="en-US"/>
            <a:t>Market Share Clicks and Search Query.</a:t>
          </a:r>
        </a:p>
      </dgm:t>
    </dgm:pt>
    <dgm:pt modelId="{F2D80C65-6FE5-4F0F-8F20-15AFA9740D20}" type="parTrans" cxnId="{4E2C337F-F758-4A21-84FA-53FDF50A18E2}">
      <dgm:prSet/>
      <dgm:spPr/>
      <dgm:t>
        <a:bodyPr/>
        <a:lstStyle/>
        <a:p>
          <a:endParaRPr lang="en-US"/>
        </a:p>
      </dgm:t>
    </dgm:pt>
    <dgm:pt modelId="{1388E78A-996D-4A0C-B55C-BA66FD5548A9}" type="sibTrans" cxnId="{4E2C337F-F758-4A21-84FA-53FDF50A18E2}">
      <dgm:prSet/>
      <dgm:spPr/>
      <dgm:t>
        <a:bodyPr/>
        <a:lstStyle/>
        <a:p>
          <a:endParaRPr lang="en-US"/>
        </a:p>
      </dgm:t>
    </dgm:pt>
    <dgm:pt modelId="{12158CBA-F787-4C30-9D44-20995B2BEF63}" type="pres">
      <dgm:prSet presAssocID="{8FE775AD-3490-4ADB-8B0B-720D6EBCC6EC}" presName="root" presStyleCnt="0">
        <dgm:presLayoutVars>
          <dgm:dir/>
          <dgm:resizeHandles val="exact"/>
        </dgm:presLayoutVars>
      </dgm:prSet>
      <dgm:spPr/>
    </dgm:pt>
    <dgm:pt modelId="{8E348887-E6F6-40FC-8638-4D6906D9DE51}" type="pres">
      <dgm:prSet presAssocID="{E712485E-C77D-4EF5-A329-6535D2D9D7F8}" presName="compNode" presStyleCnt="0"/>
      <dgm:spPr/>
    </dgm:pt>
    <dgm:pt modelId="{1CDF0FB8-9A7E-40D5-B6EE-923403D6D45B}" type="pres">
      <dgm:prSet presAssocID="{E712485E-C77D-4EF5-A329-6535D2D9D7F8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B20AE524-4A14-48AF-80FA-B59C6FE48FEA}" type="pres">
      <dgm:prSet presAssocID="{E712485E-C77D-4EF5-A329-6535D2D9D7F8}" presName="spaceRect" presStyleCnt="0"/>
      <dgm:spPr/>
    </dgm:pt>
    <dgm:pt modelId="{5C0136B5-3180-47BA-A7C4-29C4277EFAFC}" type="pres">
      <dgm:prSet presAssocID="{E712485E-C77D-4EF5-A329-6535D2D9D7F8}" presName="textRect" presStyleLbl="revTx" presStyleIdx="0" presStyleCnt="3">
        <dgm:presLayoutVars>
          <dgm:chMax val="1"/>
          <dgm:chPref val="1"/>
        </dgm:presLayoutVars>
      </dgm:prSet>
      <dgm:spPr/>
    </dgm:pt>
    <dgm:pt modelId="{7640B906-8EA8-4C1B-A14C-7B00B25795B6}" type="pres">
      <dgm:prSet presAssocID="{7B5CA0E2-ABC6-4DF1-A93F-141047CE71A9}" presName="sibTrans" presStyleCnt="0"/>
      <dgm:spPr/>
    </dgm:pt>
    <dgm:pt modelId="{627491B7-5751-4D95-9C22-D06765DF6932}" type="pres">
      <dgm:prSet presAssocID="{B475183C-E2F2-4B03-A1A9-9C9179C55AE3}" presName="compNode" presStyleCnt="0"/>
      <dgm:spPr/>
    </dgm:pt>
    <dgm:pt modelId="{E61D484A-B180-4BE6-A9D1-97408A53731A}" type="pres">
      <dgm:prSet presAssocID="{B475183C-E2F2-4B03-A1A9-9C9179C55AE3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33FEB0AC-B95B-49B7-8700-870DA920ADB0}" type="pres">
      <dgm:prSet presAssocID="{B475183C-E2F2-4B03-A1A9-9C9179C55AE3}" presName="spaceRect" presStyleCnt="0"/>
      <dgm:spPr/>
    </dgm:pt>
    <dgm:pt modelId="{52122583-FF38-4DC9-A38F-905E571D8CAB}" type="pres">
      <dgm:prSet presAssocID="{B475183C-E2F2-4B03-A1A9-9C9179C55AE3}" presName="textRect" presStyleLbl="revTx" presStyleIdx="1" presStyleCnt="3">
        <dgm:presLayoutVars>
          <dgm:chMax val="1"/>
          <dgm:chPref val="1"/>
        </dgm:presLayoutVars>
      </dgm:prSet>
      <dgm:spPr/>
    </dgm:pt>
    <dgm:pt modelId="{D7CDADDE-08D4-445A-8298-54DF0BEE74C4}" type="pres">
      <dgm:prSet presAssocID="{6C25E23B-CAFF-4701-8615-8F93D977EA2C}" presName="sibTrans" presStyleCnt="0"/>
      <dgm:spPr/>
    </dgm:pt>
    <dgm:pt modelId="{8CA955ED-81F3-4567-9DE7-DF1AF956F47E}" type="pres">
      <dgm:prSet presAssocID="{08B659C0-A31D-4359-904F-9B785204F8FB}" presName="compNode" presStyleCnt="0"/>
      <dgm:spPr/>
    </dgm:pt>
    <dgm:pt modelId="{61E6B580-9E65-449B-BC99-2845FC9E3C48}" type="pres">
      <dgm:prSet presAssocID="{08B659C0-A31D-4359-904F-9B785204F8FB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esearch"/>
        </a:ext>
      </dgm:extLst>
    </dgm:pt>
    <dgm:pt modelId="{11842D26-AB4A-4A53-A9B8-6EE8B2A8EEEC}" type="pres">
      <dgm:prSet presAssocID="{08B659C0-A31D-4359-904F-9B785204F8FB}" presName="spaceRect" presStyleCnt="0"/>
      <dgm:spPr/>
    </dgm:pt>
    <dgm:pt modelId="{A52273F7-3A12-4A48-B2E6-B0A6AE847E79}" type="pres">
      <dgm:prSet presAssocID="{08B659C0-A31D-4359-904F-9B785204F8FB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5F74C000-D220-4344-8BCE-7A5BC9CFF33F}" type="presOf" srcId="{E712485E-C77D-4EF5-A329-6535D2D9D7F8}" destId="{5C0136B5-3180-47BA-A7C4-29C4277EFAFC}" srcOrd="0" destOrd="0" presId="urn:microsoft.com/office/officeart/2018/2/layout/IconLabelList"/>
    <dgm:cxn modelId="{D3BFE76F-C292-47EA-A8AB-915A56D4C276}" type="presOf" srcId="{08B659C0-A31D-4359-904F-9B785204F8FB}" destId="{A52273F7-3A12-4A48-B2E6-B0A6AE847E79}" srcOrd="0" destOrd="0" presId="urn:microsoft.com/office/officeart/2018/2/layout/IconLabelList"/>
    <dgm:cxn modelId="{E6364E75-4128-4B4D-8F44-3302A19D4137}" srcId="{8FE775AD-3490-4ADB-8B0B-720D6EBCC6EC}" destId="{B475183C-E2F2-4B03-A1A9-9C9179C55AE3}" srcOrd="1" destOrd="0" parTransId="{375D5E42-432D-4746-9318-058794824BCC}" sibTransId="{6C25E23B-CAFF-4701-8615-8F93D977EA2C}"/>
    <dgm:cxn modelId="{4E2C337F-F758-4A21-84FA-53FDF50A18E2}" srcId="{8FE775AD-3490-4ADB-8B0B-720D6EBCC6EC}" destId="{08B659C0-A31D-4359-904F-9B785204F8FB}" srcOrd="2" destOrd="0" parTransId="{F2D80C65-6FE5-4F0F-8F20-15AFA9740D20}" sibTransId="{1388E78A-996D-4A0C-B55C-BA66FD5548A9}"/>
    <dgm:cxn modelId="{DBA5D788-020C-4FA2-9133-ED1B402EDC06}" srcId="{8FE775AD-3490-4ADB-8B0B-720D6EBCC6EC}" destId="{E712485E-C77D-4EF5-A329-6535D2D9D7F8}" srcOrd="0" destOrd="0" parTransId="{47AED7CC-8003-493A-BDBC-B3CB50D08CA2}" sibTransId="{7B5CA0E2-ABC6-4DF1-A93F-141047CE71A9}"/>
    <dgm:cxn modelId="{AC81F4CC-A774-4E12-84EE-BD89C0CC5FB9}" type="presOf" srcId="{B475183C-E2F2-4B03-A1A9-9C9179C55AE3}" destId="{52122583-FF38-4DC9-A38F-905E571D8CAB}" srcOrd="0" destOrd="0" presId="urn:microsoft.com/office/officeart/2018/2/layout/IconLabelList"/>
    <dgm:cxn modelId="{1A0880FB-DB5D-4414-B103-124D673AB26C}" type="presOf" srcId="{8FE775AD-3490-4ADB-8B0B-720D6EBCC6EC}" destId="{12158CBA-F787-4C30-9D44-20995B2BEF63}" srcOrd="0" destOrd="0" presId="urn:microsoft.com/office/officeart/2018/2/layout/IconLabelList"/>
    <dgm:cxn modelId="{A4F379B8-6089-4613-9DCF-355642A27AE6}" type="presParOf" srcId="{12158CBA-F787-4C30-9D44-20995B2BEF63}" destId="{8E348887-E6F6-40FC-8638-4D6906D9DE51}" srcOrd="0" destOrd="0" presId="urn:microsoft.com/office/officeart/2018/2/layout/IconLabelList"/>
    <dgm:cxn modelId="{D5AD6D3D-4FE7-4420-A5BE-5B497C922BFA}" type="presParOf" srcId="{8E348887-E6F6-40FC-8638-4D6906D9DE51}" destId="{1CDF0FB8-9A7E-40D5-B6EE-923403D6D45B}" srcOrd="0" destOrd="0" presId="urn:microsoft.com/office/officeart/2018/2/layout/IconLabelList"/>
    <dgm:cxn modelId="{179E0BDC-B34D-4633-8008-A43B59EEDE76}" type="presParOf" srcId="{8E348887-E6F6-40FC-8638-4D6906D9DE51}" destId="{B20AE524-4A14-48AF-80FA-B59C6FE48FEA}" srcOrd="1" destOrd="0" presId="urn:microsoft.com/office/officeart/2018/2/layout/IconLabelList"/>
    <dgm:cxn modelId="{17E92F39-3C48-4908-BF9A-16E16FCF518A}" type="presParOf" srcId="{8E348887-E6F6-40FC-8638-4D6906D9DE51}" destId="{5C0136B5-3180-47BA-A7C4-29C4277EFAFC}" srcOrd="2" destOrd="0" presId="urn:microsoft.com/office/officeart/2018/2/layout/IconLabelList"/>
    <dgm:cxn modelId="{F5F17F42-87F9-424D-9EF8-E262AC795405}" type="presParOf" srcId="{12158CBA-F787-4C30-9D44-20995B2BEF63}" destId="{7640B906-8EA8-4C1B-A14C-7B00B25795B6}" srcOrd="1" destOrd="0" presId="urn:microsoft.com/office/officeart/2018/2/layout/IconLabelList"/>
    <dgm:cxn modelId="{3702AE35-E629-4D86-ADC9-3C16C2BE72DC}" type="presParOf" srcId="{12158CBA-F787-4C30-9D44-20995B2BEF63}" destId="{627491B7-5751-4D95-9C22-D06765DF6932}" srcOrd="2" destOrd="0" presId="urn:microsoft.com/office/officeart/2018/2/layout/IconLabelList"/>
    <dgm:cxn modelId="{4DE5290A-C5A6-4D58-AA65-7F840564897C}" type="presParOf" srcId="{627491B7-5751-4D95-9C22-D06765DF6932}" destId="{E61D484A-B180-4BE6-A9D1-97408A53731A}" srcOrd="0" destOrd="0" presId="urn:microsoft.com/office/officeart/2018/2/layout/IconLabelList"/>
    <dgm:cxn modelId="{DB40A2D3-E9FD-4085-83E6-0DC5E5912335}" type="presParOf" srcId="{627491B7-5751-4D95-9C22-D06765DF6932}" destId="{33FEB0AC-B95B-49B7-8700-870DA920ADB0}" srcOrd="1" destOrd="0" presId="urn:microsoft.com/office/officeart/2018/2/layout/IconLabelList"/>
    <dgm:cxn modelId="{5F70C050-B57E-42BB-B78D-7352DCB14041}" type="presParOf" srcId="{627491B7-5751-4D95-9C22-D06765DF6932}" destId="{52122583-FF38-4DC9-A38F-905E571D8CAB}" srcOrd="2" destOrd="0" presId="urn:microsoft.com/office/officeart/2018/2/layout/IconLabelList"/>
    <dgm:cxn modelId="{24C50AB0-D58B-4D3C-93DB-4AB2B498AFF6}" type="presParOf" srcId="{12158CBA-F787-4C30-9D44-20995B2BEF63}" destId="{D7CDADDE-08D4-445A-8298-54DF0BEE74C4}" srcOrd="3" destOrd="0" presId="urn:microsoft.com/office/officeart/2018/2/layout/IconLabelList"/>
    <dgm:cxn modelId="{3355619F-1C70-488E-8448-0EE0A2F20FE4}" type="presParOf" srcId="{12158CBA-F787-4C30-9D44-20995B2BEF63}" destId="{8CA955ED-81F3-4567-9DE7-DF1AF956F47E}" srcOrd="4" destOrd="0" presId="urn:microsoft.com/office/officeart/2018/2/layout/IconLabelList"/>
    <dgm:cxn modelId="{97C18DBB-64E6-4611-B31F-3B4FD22BB649}" type="presParOf" srcId="{8CA955ED-81F3-4567-9DE7-DF1AF956F47E}" destId="{61E6B580-9E65-449B-BC99-2845FC9E3C48}" srcOrd="0" destOrd="0" presId="urn:microsoft.com/office/officeart/2018/2/layout/IconLabelList"/>
    <dgm:cxn modelId="{C4BF608F-C43B-4C25-AEEB-FE4F492233D9}" type="presParOf" srcId="{8CA955ED-81F3-4567-9DE7-DF1AF956F47E}" destId="{11842D26-AB4A-4A53-A9B8-6EE8B2A8EEEC}" srcOrd="1" destOrd="0" presId="urn:microsoft.com/office/officeart/2018/2/layout/IconLabelList"/>
    <dgm:cxn modelId="{65D82D01-DF5E-4FAE-A57F-9A3626043BAA}" type="presParOf" srcId="{8CA955ED-81F3-4567-9DE7-DF1AF956F47E}" destId="{A52273F7-3A12-4A48-B2E6-B0A6AE847E79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3EC0575-8251-4BD9-818D-C9C7AFD59E1C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69C5A95-4156-4A6C-9CFA-9159DD1CED4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Challenge:</a:t>
          </a:r>
          <a:r>
            <a:rPr lang="en-US"/>
            <a:t> Help pre-Internet brands improve digital sales without disrupting existing wholesale and retail channels.</a:t>
          </a:r>
        </a:p>
      </dgm:t>
    </dgm:pt>
    <dgm:pt modelId="{E2764985-97E6-48AF-8D7E-F006F8F86DB9}" type="parTrans" cxnId="{7E33086A-3F09-4F64-9CEF-46906DDBFD6C}">
      <dgm:prSet/>
      <dgm:spPr/>
      <dgm:t>
        <a:bodyPr/>
        <a:lstStyle/>
        <a:p>
          <a:endParaRPr lang="en-US"/>
        </a:p>
      </dgm:t>
    </dgm:pt>
    <dgm:pt modelId="{F1C95711-15F3-4A5A-B827-332B9DB297AC}" type="sibTrans" cxnId="{7E33086A-3F09-4F64-9CEF-46906DDBFD6C}">
      <dgm:prSet/>
      <dgm:spPr/>
      <dgm:t>
        <a:bodyPr/>
        <a:lstStyle/>
        <a:p>
          <a:endParaRPr lang="en-US"/>
        </a:p>
      </dgm:t>
    </dgm:pt>
    <dgm:pt modelId="{E2706740-D2E0-47C1-93CF-1D64094BEF2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Strategy:</a:t>
          </a:r>
          <a:r>
            <a:rPr lang="en-US"/>
            <a:t> Utilize Amazon data to enhance client understanding of pricing, advertising, and merchandising programs.</a:t>
          </a:r>
        </a:p>
      </dgm:t>
    </dgm:pt>
    <dgm:pt modelId="{C27C139E-61D4-4FF5-B0D6-C36B35641F1D}" type="parTrans" cxnId="{2D78977E-2833-4291-BCF1-7938216F7391}">
      <dgm:prSet/>
      <dgm:spPr/>
      <dgm:t>
        <a:bodyPr/>
        <a:lstStyle/>
        <a:p>
          <a:endParaRPr lang="en-US"/>
        </a:p>
      </dgm:t>
    </dgm:pt>
    <dgm:pt modelId="{D6DA7691-A224-43B5-8547-F1FB718CE5C4}" type="sibTrans" cxnId="{2D78977E-2833-4291-BCF1-7938216F7391}">
      <dgm:prSet/>
      <dgm:spPr/>
      <dgm:t>
        <a:bodyPr/>
        <a:lstStyle/>
        <a:p>
          <a:endParaRPr lang="en-US"/>
        </a:p>
      </dgm:t>
    </dgm:pt>
    <dgm:pt modelId="{DC538A2E-50ED-4C9E-8933-E2284C8D89A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Goal:</a:t>
          </a:r>
          <a:r>
            <a:rPr lang="en-US"/>
            <a:t> Create scalable Brand Influence and Ad Spend Optimization models to improve advertising strategies and brand positioning on Amazon.</a:t>
          </a:r>
        </a:p>
      </dgm:t>
    </dgm:pt>
    <dgm:pt modelId="{68DE1063-199A-474E-95F7-28085B1EA571}" type="parTrans" cxnId="{592B3100-A9A6-4C0D-8B91-579E24E1DB61}">
      <dgm:prSet/>
      <dgm:spPr/>
      <dgm:t>
        <a:bodyPr/>
        <a:lstStyle/>
        <a:p>
          <a:endParaRPr lang="en-US"/>
        </a:p>
      </dgm:t>
    </dgm:pt>
    <dgm:pt modelId="{66622D60-F763-407A-8FD9-04217B162483}" type="sibTrans" cxnId="{592B3100-A9A6-4C0D-8B91-579E24E1DB61}">
      <dgm:prSet/>
      <dgm:spPr/>
      <dgm:t>
        <a:bodyPr/>
        <a:lstStyle/>
        <a:p>
          <a:endParaRPr lang="en-US"/>
        </a:p>
      </dgm:t>
    </dgm:pt>
    <dgm:pt modelId="{EDB0FF16-B70D-4C37-877B-A334DC8A50CB}" type="pres">
      <dgm:prSet presAssocID="{B3EC0575-8251-4BD9-818D-C9C7AFD59E1C}" presName="root" presStyleCnt="0">
        <dgm:presLayoutVars>
          <dgm:dir/>
          <dgm:resizeHandles val="exact"/>
        </dgm:presLayoutVars>
      </dgm:prSet>
      <dgm:spPr/>
    </dgm:pt>
    <dgm:pt modelId="{00EF75E9-F7BF-47B4-AB6D-A37EDC8A0672}" type="pres">
      <dgm:prSet presAssocID="{D69C5A95-4156-4A6C-9CFA-9159DD1CED4E}" presName="compNode" presStyleCnt="0"/>
      <dgm:spPr/>
    </dgm:pt>
    <dgm:pt modelId="{825CCA11-272B-48F4-B110-36AD139C7481}" type="pres">
      <dgm:prSet presAssocID="{D69C5A95-4156-4A6C-9CFA-9159DD1CED4E}" presName="bgRect" presStyleLbl="bgShp" presStyleIdx="0" presStyleCnt="3"/>
      <dgm:spPr/>
    </dgm:pt>
    <dgm:pt modelId="{54273AEB-7784-4D61-91AF-137000B8E042}" type="pres">
      <dgm:prSet presAssocID="{D69C5A95-4156-4A6C-9CFA-9159DD1CED4E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Kiosk"/>
        </a:ext>
      </dgm:extLst>
    </dgm:pt>
    <dgm:pt modelId="{C701D65A-649E-4882-960C-A8B27DCEBAE5}" type="pres">
      <dgm:prSet presAssocID="{D69C5A95-4156-4A6C-9CFA-9159DD1CED4E}" presName="spaceRect" presStyleCnt="0"/>
      <dgm:spPr/>
    </dgm:pt>
    <dgm:pt modelId="{4BD61CAC-26C8-4D8B-B4C2-D801EA85C0C3}" type="pres">
      <dgm:prSet presAssocID="{D69C5A95-4156-4A6C-9CFA-9159DD1CED4E}" presName="parTx" presStyleLbl="revTx" presStyleIdx="0" presStyleCnt="3">
        <dgm:presLayoutVars>
          <dgm:chMax val="0"/>
          <dgm:chPref val="0"/>
        </dgm:presLayoutVars>
      </dgm:prSet>
      <dgm:spPr/>
    </dgm:pt>
    <dgm:pt modelId="{C69DC0D6-3053-4645-938B-C2A4600CD40A}" type="pres">
      <dgm:prSet presAssocID="{F1C95711-15F3-4A5A-B827-332B9DB297AC}" presName="sibTrans" presStyleCnt="0"/>
      <dgm:spPr/>
    </dgm:pt>
    <dgm:pt modelId="{ED38625B-347B-47B4-9F2A-A23E71A3D28B}" type="pres">
      <dgm:prSet presAssocID="{E2706740-D2E0-47C1-93CF-1D64094BEF24}" presName="compNode" presStyleCnt="0"/>
      <dgm:spPr/>
    </dgm:pt>
    <dgm:pt modelId="{11406516-F1A3-4026-98E0-680226EB1BD4}" type="pres">
      <dgm:prSet presAssocID="{E2706740-D2E0-47C1-93CF-1D64094BEF24}" presName="bgRect" presStyleLbl="bgShp" presStyleIdx="1" presStyleCnt="3"/>
      <dgm:spPr/>
    </dgm:pt>
    <dgm:pt modelId="{060418B9-B5E2-4B80-B5AB-B031CAFC045D}" type="pres">
      <dgm:prSet presAssocID="{E2706740-D2E0-47C1-93CF-1D64094BEF24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anabata Tree"/>
        </a:ext>
      </dgm:extLst>
    </dgm:pt>
    <dgm:pt modelId="{4CF2C4B2-C654-431A-BD2E-DF221D15CCE8}" type="pres">
      <dgm:prSet presAssocID="{E2706740-D2E0-47C1-93CF-1D64094BEF24}" presName="spaceRect" presStyleCnt="0"/>
      <dgm:spPr/>
    </dgm:pt>
    <dgm:pt modelId="{678D451D-519F-493C-9F73-9EEE847CEFE1}" type="pres">
      <dgm:prSet presAssocID="{E2706740-D2E0-47C1-93CF-1D64094BEF24}" presName="parTx" presStyleLbl="revTx" presStyleIdx="1" presStyleCnt="3">
        <dgm:presLayoutVars>
          <dgm:chMax val="0"/>
          <dgm:chPref val="0"/>
        </dgm:presLayoutVars>
      </dgm:prSet>
      <dgm:spPr/>
    </dgm:pt>
    <dgm:pt modelId="{E3BFE2A2-219F-491C-8355-4A8E2E1774FE}" type="pres">
      <dgm:prSet presAssocID="{D6DA7691-A224-43B5-8547-F1FB718CE5C4}" presName="sibTrans" presStyleCnt="0"/>
      <dgm:spPr/>
    </dgm:pt>
    <dgm:pt modelId="{7B4F9855-3A22-42C3-A31D-24813E4E0903}" type="pres">
      <dgm:prSet presAssocID="{DC538A2E-50ED-4C9E-8933-E2284C8D89AD}" presName="compNode" presStyleCnt="0"/>
      <dgm:spPr/>
    </dgm:pt>
    <dgm:pt modelId="{B14CAC00-2C7A-4A7B-8F15-AA94D283B5F2}" type="pres">
      <dgm:prSet presAssocID="{DC538A2E-50ED-4C9E-8933-E2284C8D89AD}" presName="bgRect" presStyleLbl="bgShp" presStyleIdx="2" presStyleCnt="3"/>
      <dgm:spPr/>
    </dgm:pt>
    <dgm:pt modelId="{E1753F0D-F9F2-4F2F-9ED1-536959EE526A}" type="pres">
      <dgm:prSet presAssocID="{DC538A2E-50ED-4C9E-8933-E2284C8D89AD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1BB04DA1-96DF-4A13-AA80-366D4E6D5D50}" type="pres">
      <dgm:prSet presAssocID="{DC538A2E-50ED-4C9E-8933-E2284C8D89AD}" presName="spaceRect" presStyleCnt="0"/>
      <dgm:spPr/>
    </dgm:pt>
    <dgm:pt modelId="{E815FC5B-C924-47C7-8E41-9E866F943129}" type="pres">
      <dgm:prSet presAssocID="{DC538A2E-50ED-4C9E-8933-E2284C8D89AD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592B3100-A9A6-4C0D-8B91-579E24E1DB61}" srcId="{B3EC0575-8251-4BD9-818D-C9C7AFD59E1C}" destId="{DC538A2E-50ED-4C9E-8933-E2284C8D89AD}" srcOrd="2" destOrd="0" parTransId="{68DE1063-199A-474E-95F7-28085B1EA571}" sibTransId="{66622D60-F763-407A-8FD9-04217B162483}"/>
    <dgm:cxn modelId="{EDCD960C-8EC2-4198-8483-7686F67B622E}" type="presOf" srcId="{D69C5A95-4156-4A6C-9CFA-9159DD1CED4E}" destId="{4BD61CAC-26C8-4D8B-B4C2-D801EA85C0C3}" srcOrd="0" destOrd="0" presId="urn:microsoft.com/office/officeart/2018/2/layout/IconVerticalSolidList"/>
    <dgm:cxn modelId="{C38E5247-5A4C-4363-90DB-D4E311EF1682}" type="presOf" srcId="{E2706740-D2E0-47C1-93CF-1D64094BEF24}" destId="{678D451D-519F-493C-9F73-9EEE847CEFE1}" srcOrd="0" destOrd="0" presId="urn:microsoft.com/office/officeart/2018/2/layout/IconVerticalSolidList"/>
    <dgm:cxn modelId="{7E33086A-3F09-4F64-9CEF-46906DDBFD6C}" srcId="{B3EC0575-8251-4BD9-818D-C9C7AFD59E1C}" destId="{D69C5A95-4156-4A6C-9CFA-9159DD1CED4E}" srcOrd="0" destOrd="0" parTransId="{E2764985-97E6-48AF-8D7E-F006F8F86DB9}" sibTransId="{F1C95711-15F3-4A5A-B827-332B9DB297AC}"/>
    <dgm:cxn modelId="{033BF97C-5A92-4835-A286-82071D3607B6}" type="presOf" srcId="{B3EC0575-8251-4BD9-818D-C9C7AFD59E1C}" destId="{EDB0FF16-B70D-4C37-877B-A334DC8A50CB}" srcOrd="0" destOrd="0" presId="urn:microsoft.com/office/officeart/2018/2/layout/IconVerticalSolidList"/>
    <dgm:cxn modelId="{2D78977E-2833-4291-BCF1-7938216F7391}" srcId="{B3EC0575-8251-4BD9-818D-C9C7AFD59E1C}" destId="{E2706740-D2E0-47C1-93CF-1D64094BEF24}" srcOrd="1" destOrd="0" parTransId="{C27C139E-61D4-4FF5-B0D6-C36B35641F1D}" sibTransId="{D6DA7691-A224-43B5-8547-F1FB718CE5C4}"/>
    <dgm:cxn modelId="{0E9DBB9C-CCD0-4439-8388-B9A542EB88EF}" type="presOf" srcId="{DC538A2E-50ED-4C9E-8933-E2284C8D89AD}" destId="{E815FC5B-C924-47C7-8E41-9E866F943129}" srcOrd="0" destOrd="0" presId="urn:microsoft.com/office/officeart/2018/2/layout/IconVerticalSolidList"/>
    <dgm:cxn modelId="{200CE6F1-5E8B-430C-8104-1096DF2E7B05}" type="presParOf" srcId="{EDB0FF16-B70D-4C37-877B-A334DC8A50CB}" destId="{00EF75E9-F7BF-47B4-AB6D-A37EDC8A0672}" srcOrd="0" destOrd="0" presId="urn:microsoft.com/office/officeart/2018/2/layout/IconVerticalSolidList"/>
    <dgm:cxn modelId="{F822859F-CBAB-4A46-8D3F-E7B9ADD2912B}" type="presParOf" srcId="{00EF75E9-F7BF-47B4-AB6D-A37EDC8A0672}" destId="{825CCA11-272B-48F4-B110-36AD139C7481}" srcOrd="0" destOrd="0" presId="urn:microsoft.com/office/officeart/2018/2/layout/IconVerticalSolidList"/>
    <dgm:cxn modelId="{22407A60-135F-4324-9464-1B483B42D111}" type="presParOf" srcId="{00EF75E9-F7BF-47B4-AB6D-A37EDC8A0672}" destId="{54273AEB-7784-4D61-91AF-137000B8E042}" srcOrd="1" destOrd="0" presId="urn:microsoft.com/office/officeart/2018/2/layout/IconVerticalSolidList"/>
    <dgm:cxn modelId="{6F688FA8-47BA-4C28-AA6D-E9ED6578E9E9}" type="presParOf" srcId="{00EF75E9-F7BF-47B4-AB6D-A37EDC8A0672}" destId="{C701D65A-649E-4882-960C-A8B27DCEBAE5}" srcOrd="2" destOrd="0" presId="urn:microsoft.com/office/officeart/2018/2/layout/IconVerticalSolidList"/>
    <dgm:cxn modelId="{0529D577-FF36-4F28-A038-7D947F611A19}" type="presParOf" srcId="{00EF75E9-F7BF-47B4-AB6D-A37EDC8A0672}" destId="{4BD61CAC-26C8-4D8B-B4C2-D801EA85C0C3}" srcOrd="3" destOrd="0" presId="urn:microsoft.com/office/officeart/2018/2/layout/IconVerticalSolidList"/>
    <dgm:cxn modelId="{578DB773-74D2-4DE9-8AFC-CCF39552FA4A}" type="presParOf" srcId="{EDB0FF16-B70D-4C37-877B-A334DC8A50CB}" destId="{C69DC0D6-3053-4645-938B-C2A4600CD40A}" srcOrd="1" destOrd="0" presId="urn:microsoft.com/office/officeart/2018/2/layout/IconVerticalSolidList"/>
    <dgm:cxn modelId="{D3225572-6A8B-405B-AB33-A1B35A68C09E}" type="presParOf" srcId="{EDB0FF16-B70D-4C37-877B-A334DC8A50CB}" destId="{ED38625B-347B-47B4-9F2A-A23E71A3D28B}" srcOrd="2" destOrd="0" presId="urn:microsoft.com/office/officeart/2018/2/layout/IconVerticalSolidList"/>
    <dgm:cxn modelId="{466D9347-09F0-4EA4-9079-E734F22FD1BA}" type="presParOf" srcId="{ED38625B-347B-47B4-9F2A-A23E71A3D28B}" destId="{11406516-F1A3-4026-98E0-680226EB1BD4}" srcOrd="0" destOrd="0" presId="urn:microsoft.com/office/officeart/2018/2/layout/IconVerticalSolidList"/>
    <dgm:cxn modelId="{ACE1E85B-2C2D-4DE1-A087-82DCBE5567D6}" type="presParOf" srcId="{ED38625B-347B-47B4-9F2A-A23E71A3D28B}" destId="{060418B9-B5E2-4B80-B5AB-B031CAFC045D}" srcOrd="1" destOrd="0" presId="urn:microsoft.com/office/officeart/2018/2/layout/IconVerticalSolidList"/>
    <dgm:cxn modelId="{C099CE7E-006F-4BC9-82CB-E7AA6DF1F11F}" type="presParOf" srcId="{ED38625B-347B-47B4-9F2A-A23E71A3D28B}" destId="{4CF2C4B2-C654-431A-BD2E-DF221D15CCE8}" srcOrd="2" destOrd="0" presId="urn:microsoft.com/office/officeart/2018/2/layout/IconVerticalSolidList"/>
    <dgm:cxn modelId="{722E7B7A-8AAC-4508-819F-07F56EBE0829}" type="presParOf" srcId="{ED38625B-347B-47B4-9F2A-A23E71A3D28B}" destId="{678D451D-519F-493C-9F73-9EEE847CEFE1}" srcOrd="3" destOrd="0" presId="urn:microsoft.com/office/officeart/2018/2/layout/IconVerticalSolidList"/>
    <dgm:cxn modelId="{9FC966BC-4FB9-44C8-8265-18040A67CD28}" type="presParOf" srcId="{EDB0FF16-B70D-4C37-877B-A334DC8A50CB}" destId="{E3BFE2A2-219F-491C-8355-4A8E2E1774FE}" srcOrd="3" destOrd="0" presId="urn:microsoft.com/office/officeart/2018/2/layout/IconVerticalSolidList"/>
    <dgm:cxn modelId="{831E360B-9D97-42F2-8F42-00C9C33380DD}" type="presParOf" srcId="{EDB0FF16-B70D-4C37-877B-A334DC8A50CB}" destId="{7B4F9855-3A22-42C3-A31D-24813E4E0903}" srcOrd="4" destOrd="0" presId="urn:microsoft.com/office/officeart/2018/2/layout/IconVerticalSolidList"/>
    <dgm:cxn modelId="{12262CEB-C469-4715-9BC9-4A090E231F03}" type="presParOf" srcId="{7B4F9855-3A22-42C3-A31D-24813E4E0903}" destId="{B14CAC00-2C7A-4A7B-8F15-AA94D283B5F2}" srcOrd="0" destOrd="0" presId="urn:microsoft.com/office/officeart/2018/2/layout/IconVerticalSolidList"/>
    <dgm:cxn modelId="{256E7906-1647-4D0A-95C3-952A0E52214F}" type="presParOf" srcId="{7B4F9855-3A22-42C3-A31D-24813E4E0903}" destId="{E1753F0D-F9F2-4F2F-9ED1-536959EE526A}" srcOrd="1" destOrd="0" presId="urn:microsoft.com/office/officeart/2018/2/layout/IconVerticalSolidList"/>
    <dgm:cxn modelId="{ECD56D9E-1AA2-4898-B02C-B2C1AD993298}" type="presParOf" srcId="{7B4F9855-3A22-42C3-A31D-24813E4E0903}" destId="{1BB04DA1-96DF-4A13-AA80-366D4E6D5D50}" srcOrd="2" destOrd="0" presId="urn:microsoft.com/office/officeart/2018/2/layout/IconVerticalSolidList"/>
    <dgm:cxn modelId="{67532FB2-98EC-417F-9398-835F225E499B}" type="presParOf" srcId="{7B4F9855-3A22-42C3-A31D-24813E4E0903}" destId="{E815FC5B-C924-47C7-8E41-9E866F943129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52FA6AF-2793-4DB6-8937-271139944E01}">
      <dsp:nvSpPr>
        <dsp:cNvPr id="0" name=""/>
        <dsp:cNvSpPr/>
      </dsp:nvSpPr>
      <dsp:spPr>
        <a:xfrm>
          <a:off x="235853" y="611259"/>
          <a:ext cx="915236" cy="915236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7B5EA26-B869-4701-BEF1-71F2C193A49E}">
      <dsp:nvSpPr>
        <dsp:cNvPr id="0" name=""/>
        <dsp:cNvSpPr/>
      </dsp:nvSpPr>
      <dsp:spPr>
        <a:xfrm>
          <a:off x="428053" y="803458"/>
          <a:ext cx="530837" cy="53083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4502F5A-EC0A-49C4-8CFE-FEBED86325F0}">
      <dsp:nvSpPr>
        <dsp:cNvPr id="0" name=""/>
        <dsp:cNvSpPr/>
      </dsp:nvSpPr>
      <dsp:spPr>
        <a:xfrm>
          <a:off x="1347212" y="611259"/>
          <a:ext cx="2157343" cy="9152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800" kern="1200"/>
            <a:t>Introduction of Project</a:t>
          </a:r>
          <a:endParaRPr lang="en-US" sz="1800" kern="1200"/>
        </a:p>
      </dsp:txBody>
      <dsp:txXfrm>
        <a:off x="1347212" y="611259"/>
        <a:ext cx="2157343" cy="915236"/>
      </dsp:txXfrm>
    </dsp:sp>
    <dsp:sp modelId="{0699950C-675C-470C-9329-9B5ACAB51BB8}">
      <dsp:nvSpPr>
        <dsp:cNvPr id="0" name=""/>
        <dsp:cNvSpPr/>
      </dsp:nvSpPr>
      <dsp:spPr>
        <a:xfrm>
          <a:off x="3880456" y="611259"/>
          <a:ext cx="915236" cy="915236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E60BA9B-4D8A-4180-AD69-EB29A4739918}">
      <dsp:nvSpPr>
        <dsp:cNvPr id="0" name=""/>
        <dsp:cNvSpPr/>
      </dsp:nvSpPr>
      <dsp:spPr>
        <a:xfrm>
          <a:off x="4072656" y="803458"/>
          <a:ext cx="530837" cy="53083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D726FE-3AA7-4448-B25B-52AF1747BFDB}">
      <dsp:nvSpPr>
        <dsp:cNvPr id="0" name=""/>
        <dsp:cNvSpPr/>
      </dsp:nvSpPr>
      <dsp:spPr>
        <a:xfrm>
          <a:off x="4991815" y="611259"/>
          <a:ext cx="2157343" cy="9152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800" kern="1200"/>
            <a:t>Executive Summary</a:t>
          </a:r>
          <a:endParaRPr lang="en-US" sz="1800" kern="1200"/>
        </a:p>
      </dsp:txBody>
      <dsp:txXfrm>
        <a:off x="4991815" y="611259"/>
        <a:ext cx="2157343" cy="915236"/>
      </dsp:txXfrm>
    </dsp:sp>
    <dsp:sp modelId="{7E545A63-2832-4AF8-A234-378080647B09}">
      <dsp:nvSpPr>
        <dsp:cNvPr id="0" name=""/>
        <dsp:cNvSpPr/>
      </dsp:nvSpPr>
      <dsp:spPr>
        <a:xfrm>
          <a:off x="7525059" y="611259"/>
          <a:ext cx="915236" cy="915236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A4E26B-93D1-4B21-8077-76B9E70693BA}">
      <dsp:nvSpPr>
        <dsp:cNvPr id="0" name=""/>
        <dsp:cNvSpPr/>
      </dsp:nvSpPr>
      <dsp:spPr>
        <a:xfrm>
          <a:off x="7717258" y="803458"/>
          <a:ext cx="530837" cy="53083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75C11D-C5C9-4B36-A27A-3B468C2EF98D}">
      <dsp:nvSpPr>
        <dsp:cNvPr id="0" name=""/>
        <dsp:cNvSpPr/>
      </dsp:nvSpPr>
      <dsp:spPr>
        <a:xfrm>
          <a:off x="8636417" y="611259"/>
          <a:ext cx="2157343" cy="9152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800" kern="1200"/>
            <a:t>Business Problem</a:t>
          </a:r>
          <a:endParaRPr lang="en-US" sz="1800" kern="1200"/>
        </a:p>
      </dsp:txBody>
      <dsp:txXfrm>
        <a:off x="8636417" y="611259"/>
        <a:ext cx="2157343" cy="915236"/>
      </dsp:txXfrm>
    </dsp:sp>
    <dsp:sp modelId="{A0F26041-B213-4325-8542-BE63DDA48711}">
      <dsp:nvSpPr>
        <dsp:cNvPr id="0" name=""/>
        <dsp:cNvSpPr/>
      </dsp:nvSpPr>
      <dsp:spPr>
        <a:xfrm>
          <a:off x="235853" y="2151807"/>
          <a:ext cx="915236" cy="915236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27CCDB3-25A8-4D47-BC2D-857AEC1E4F9A}">
      <dsp:nvSpPr>
        <dsp:cNvPr id="0" name=""/>
        <dsp:cNvSpPr/>
      </dsp:nvSpPr>
      <dsp:spPr>
        <a:xfrm>
          <a:off x="428053" y="2344006"/>
          <a:ext cx="530837" cy="53083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6BEEB2-A1F1-43F3-8FF0-A8E85FAB4878}">
      <dsp:nvSpPr>
        <dsp:cNvPr id="0" name=""/>
        <dsp:cNvSpPr/>
      </dsp:nvSpPr>
      <dsp:spPr>
        <a:xfrm>
          <a:off x="1347212" y="2151807"/>
          <a:ext cx="2157343" cy="9152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800" kern="1200"/>
            <a:t>Analytics / Visuals</a:t>
          </a:r>
          <a:endParaRPr lang="en-US" sz="1800" kern="1200"/>
        </a:p>
      </dsp:txBody>
      <dsp:txXfrm>
        <a:off x="1347212" y="2151807"/>
        <a:ext cx="2157343" cy="915236"/>
      </dsp:txXfrm>
    </dsp:sp>
    <dsp:sp modelId="{3F44F1C4-D60D-4CE9-835F-B37752C377F5}">
      <dsp:nvSpPr>
        <dsp:cNvPr id="0" name=""/>
        <dsp:cNvSpPr/>
      </dsp:nvSpPr>
      <dsp:spPr>
        <a:xfrm>
          <a:off x="3880456" y="2151807"/>
          <a:ext cx="915236" cy="915236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6E59034-32D9-4B32-A120-E2940B641543}">
      <dsp:nvSpPr>
        <dsp:cNvPr id="0" name=""/>
        <dsp:cNvSpPr/>
      </dsp:nvSpPr>
      <dsp:spPr>
        <a:xfrm>
          <a:off x="4072656" y="2344006"/>
          <a:ext cx="530837" cy="530837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6C5747E-E789-4FB2-AC30-DDD052E3228D}">
      <dsp:nvSpPr>
        <dsp:cNvPr id="0" name=""/>
        <dsp:cNvSpPr/>
      </dsp:nvSpPr>
      <dsp:spPr>
        <a:xfrm>
          <a:off x="4991815" y="2151807"/>
          <a:ext cx="2157343" cy="9152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800" kern="1200"/>
            <a:t>Recommendations &amp; Findings</a:t>
          </a:r>
          <a:endParaRPr lang="en-US" sz="1800" kern="1200"/>
        </a:p>
      </dsp:txBody>
      <dsp:txXfrm>
        <a:off x="4991815" y="2151807"/>
        <a:ext cx="2157343" cy="915236"/>
      </dsp:txXfrm>
    </dsp:sp>
    <dsp:sp modelId="{3E74974B-3811-4C15-9D6D-823376E25E66}">
      <dsp:nvSpPr>
        <dsp:cNvPr id="0" name=""/>
        <dsp:cNvSpPr/>
      </dsp:nvSpPr>
      <dsp:spPr>
        <a:xfrm>
          <a:off x="7525059" y="2151807"/>
          <a:ext cx="915236" cy="915236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B1C6AE4-C583-426F-A100-153FE5B756BF}">
      <dsp:nvSpPr>
        <dsp:cNvPr id="0" name=""/>
        <dsp:cNvSpPr/>
      </dsp:nvSpPr>
      <dsp:spPr>
        <a:xfrm>
          <a:off x="7717258" y="2344006"/>
          <a:ext cx="530837" cy="530837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8F399B-EF94-4BA0-8EEE-90B06B34F602}">
      <dsp:nvSpPr>
        <dsp:cNvPr id="0" name=""/>
        <dsp:cNvSpPr/>
      </dsp:nvSpPr>
      <dsp:spPr>
        <a:xfrm>
          <a:off x="8636417" y="2151807"/>
          <a:ext cx="2157343" cy="9152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800" kern="1200"/>
            <a:t>Future Research</a:t>
          </a:r>
          <a:endParaRPr lang="en-US" sz="1800" kern="1200"/>
        </a:p>
      </dsp:txBody>
      <dsp:txXfrm>
        <a:off x="8636417" y="2151807"/>
        <a:ext cx="2157343" cy="91523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DF0FB8-9A7E-40D5-B6EE-923403D6D45B}">
      <dsp:nvSpPr>
        <dsp:cNvPr id="0" name=""/>
        <dsp:cNvSpPr/>
      </dsp:nvSpPr>
      <dsp:spPr>
        <a:xfrm>
          <a:off x="975829" y="557316"/>
          <a:ext cx="1458957" cy="145895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C0136B5-3180-47BA-A7C4-29C4277EFAFC}">
      <dsp:nvSpPr>
        <dsp:cNvPr id="0" name=""/>
        <dsp:cNvSpPr/>
      </dsp:nvSpPr>
      <dsp:spPr>
        <a:xfrm>
          <a:off x="84244" y="2400986"/>
          <a:ext cx="3242127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Objective:</a:t>
          </a:r>
          <a:r>
            <a:rPr lang="en-US" sz="1600" kern="1200"/>
            <a:t> Identify areas of interest for Yeoman Technology Group.</a:t>
          </a:r>
        </a:p>
      </dsp:txBody>
      <dsp:txXfrm>
        <a:off x="84244" y="2400986"/>
        <a:ext cx="3242127" cy="720000"/>
      </dsp:txXfrm>
    </dsp:sp>
    <dsp:sp modelId="{E61D484A-B180-4BE6-A9D1-97408A53731A}">
      <dsp:nvSpPr>
        <dsp:cNvPr id="0" name=""/>
        <dsp:cNvSpPr/>
      </dsp:nvSpPr>
      <dsp:spPr>
        <a:xfrm>
          <a:off x="4785328" y="557316"/>
          <a:ext cx="1458957" cy="145895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122583-FF38-4DC9-A38F-905E571D8CAB}">
      <dsp:nvSpPr>
        <dsp:cNvPr id="0" name=""/>
        <dsp:cNvSpPr/>
      </dsp:nvSpPr>
      <dsp:spPr>
        <a:xfrm>
          <a:off x="3893743" y="2400986"/>
          <a:ext cx="3242127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Dataset Analysis:</a:t>
          </a:r>
          <a:r>
            <a:rPr lang="en-US" sz="1600" kern="1200"/>
            <a:t> Each member found patterns providing insights for potential deliverables.</a:t>
          </a:r>
        </a:p>
      </dsp:txBody>
      <dsp:txXfrm>
        <a:off x="3893743" y="2400986"/>
        <a:ext cx="3242127" cy="720000"/>
      </dsp:txXfrm>
    </dsp:sp>
    <dsp:sp modelId="{61E6B580-9E65-449B-BC99-2845FC9E3C48}">
      <dsp:nvSpPr>
        <dsp:cNvPr id="0" name=""/>
        <dsp:cNvSpPr/>
      </dsp:nvSpPr>
      <dsp:spPr>
        <a:xfrm>
          <a:off x="8594828" y="557316"/>
          <a:ext cx="1458957" cy="145895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2273F7-3A12-4A48-B2E6-B0A6AE847E79}">
      <dsp:nvSpPr>
        <dsp:cNvPr id="0" name=""/>
        <dsp:cNvSpPr/>
      </dsp:nvSpPr>
      <dsp:spPr>
        <a:xfrm>
          <a:off x="7703243" y="2400986"/>
          <a:ext cx="3242127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Focus Areas: </a:t>
          </a:r>
          <a:r>
            <a:rPr lang="en-US" sz="1600" kern="1200"/>
            <a:t>Market Share Clicks and Search Query.</a:t>
          </a:r>
        </a:p>
      </dsp:txBody>
      <dsp:txXfrm>
        <a:off x="7703243" y="2400986"/>
        <a:ext cx="3242127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25CCA11-272B-48F4-B110-36AD139C7481}">
      <dsp:nvSpPr>
        <dsp:cNvPr id="0" name=""/>
        <dsp:cNvSpPr/>
      </dsp:nvSpPr>
      <dsp:spPr>
        <a:xfrm>
          <a:off x="0" y="449"/>
          <a:ext cx="11029615" cy="1050687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4273AEB-7784-4D61-91AF-137000B8E042}">
      <dsp:nvSpPr>
        <dsp:cNvPr id="0" name=""/>
        <dsp:cNvSpPr/>
      </dsp:nvSpPr>
      <dsp:spPr>
        <a:xfrm>
          <a:off x="317832" y="236853"/>
          <a:ext cx="577877" cy="57787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D61CAC-26C8-4D8B-B4C2-D801EA85C0C3}">
      <dsp:nvSpPr>
        <dsp:cNvPr id="0" name=""/>
        <dsp:cNvSpPr/>
      </dsp:nvSpPr>
      <dsp:spPr>
        <a:xfrm>
          <a:off x="1213543" y="449"/>
          <a:ext cx="9816071" cy="10506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1198" tIns="111198" rIns="111198" bIns="111198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/>
            <a:t>Challenge:</a:t>
          </a:r>
          <a:r>
            <a:rPr lang="en-US" sz="2400" kern="1200"/>
            <a:t> Help pre-Internet brands improve digital sales without disrupting existing wholesale and retail channels.</a:t>
          </a:r>
        </a:p>
      </dsp:txBody>
      <dsp:txXfrm>
        <a:off x="1213543" y="449"/>
        <a:ext cx="9816071" cy="1050687"/>
      </dsp:txXfrm>
    </dsp:sp>
    <dsp:sp modelId="{11406516-F1A3-4026-98E0-680226EB1BD4}">
      <dsp:nvSpPr>
        <dsp:cNvPr id="0" name=""/>
        <dsp:cNvSpPr/>
      </dsp:nvSpPr>
      <dsp:spPr>
        <a:xfrm>
          <a:off x="0" y="1313807"/>
          <a:ext cx="11029615" cy="1050687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60418B9-B5E2-4B80-B5AB-B031CAFC045D}">
      <dsp:nvSpPr>
        <dsp:cNvPr id="0" name=""/>
        <dsp:cNvSpPr/>
      </dsp:nvSpPr>
      <dsp:spPr>
        <a:xfrm>
          <a:off x="317832" y="1550212"/>
          <a:ext cx="577877" cy="57787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8D451D-519F-493C-9F73-9EEE847CEFE1}">
      <dsp:nvSpPr>
        <dsp:cNvPr id="0" name=""/>
        <dsp:cNvSpPr/>
      </dsp:nvSpPr>
      <dsp:spPr>
        <a:xfrm>
          <a:off x="1213543" y="1313807"/>
          <a:ext cx="9816071" cy="10506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1198" tIns="111198" rIns="111198" bIns="111198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/>
            <a:t>Strategy:</a:t>
          </a:r>
          <a:r>
            <a:rPr lang="en-US" sz="2400" kern="1200"/>
            <a:t> Utilize Amazon data to enhance client understanding of pricing, advertising, and merchandising programs.</a:t>
          </a:r>
        </a:p>
      </dsp:txBody>
      <dsp:txXfrm>
        <a:off x="1213543" y="1313807"/>
        <a:ext cx="9816071" cy="1050687"/>
      </dsp:txXfrm>
    </dsp:sp>
    <dsp:sp modelId="{B14CAC00-2C7A-4A7B-8F15-AA94D283B5F2}">
      <dsp:nvSpPr>
        <dsp:cNvPr id="0" name=""/>
        <dsp:cNvSpPr/>
      </dsp:nvSpPr>
      <dsp:spPr>
        <a:xfrm>
          <a:off x="0" y="2627166"/>
          <a:ext cx="11029615" cy="1050687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1753F0D-F9F2-4F2F-9ED1-536959EE526A}">
      <dsp:nvSpPr>
        <dsp:cNvPr id="0" name=""/>
        <dsp:cNvSpPr/>
      </dsp:nvSpPr>
      <dsp:spPr>
        <a:xfrm>
          <a:off x="317832" y="2863571"/>
          <a:ext cx="577877" cy="57787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15FC5B-C924-47C7-8E41-9E866F943129}">
      <dsp:nvSpPr>
        <dsp:cNvPr id="0" name=""/>
        <dsp:cNvSpPr/>
      </dsp:nvSpPr>
      <dsp:spPr>
        <a:xfrm>
          <a:off x="1213543" y="2627166"/>
          <a:ext cx="9816071" cy="10506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1198" tIns="111198" rIns="111198" bIns="111198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/>
            <a:t>Goal:</a:t>
          </a:r>
          <a:r>
            <a:rPr lang="en-US" sz="2400" kern="1200"/>
            <a:t> Create scalable Brand Influence and Ad Spend Optimization models to improve advertising strategies and brand positioning on Amazon.</a:t>
          </a:r>
        </a:p>
      </dsp:txBody>
      <dsp:txXfrm>
        <a:off x="1213543" y="2627166"/>
        <a:ext cx="9816071" cy="105068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51558A-4DA2-4817-9DE8-A3EF98DEF015}" type="datetimeFigureOut">
              <a:rPr lang="en-CA" smtClean="0"/>
              <a:t>2024-06-29</a:t>
            </a:fld>
            <a:endParaRPr lang="en-CA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CA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5C9E70-DD63-4064-A58B-71D0A87E664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302386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5C9E70-DD63-4064-A58B-71D0A87E664B}" type="slidenum">
              <a:rPr lang="en-CA" smtClean="0"/>
              <a:t>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267758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5C9E70-DD63-4064-A58B-71D0A87E664B}" type="slidenum">
              <a:rPr lang="en-CA" smtClean="0"/>
              <a:t>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261855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5C9E70-DD63-4064-A58B-71D0A87E664B}" type="slidenum">
              <a:rPr lang="en-CA" smtClean="0"/>
              <a:t>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794520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500D5807-6A43-4A87-B80E-371721BC843D}" type="datetimeFigureOut">
              <a:rPr lang="en-CA" smtClean="0"/>
              <a:t>2024-06-29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9DE5CE08-2933-45FB-B3A1-82828BAAEFA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582835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D5807-6A43-4A87-B80E-371721BC843D}" type="datetimeFigureOut">
              <a:rPr lang="en-CA" smtClean="0"/>
              <a:t>2024-06-29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5CE08-2933-45FB-B3A1-82828BAAEFA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419815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500D5807-6A43-4A87-B80E-371721BC843D}" type="datetimeFigureOut">
              <a:rPr lang="en-CA" smtClean="0"/>
              <a:t>2024-06-29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9DE5CE08-2933-45FB-B3A1-82828BAAEFA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788412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D5807-6A43-4A87-B80E-371721BC843D}" type="datetimeFigureOut">
              <a:rPr lang="en-CA" smtClean="0"/>
              <a:t>2024-06-29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9DE5CE08-2933-45FB-B3A1-82828BAAEFA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450973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500D5807-6A43-4A87-B80E-371721BC843D}" type="datetimeFigureOut">
              <a:rPr lang="en-CA" smtClean="0"/>
              <a:t>2024-06-29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9DE5CE08-2933-45FB-B3A1-82828BAAEFA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478133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D5807-6A43-4A87-B80E-371721BC843D}" type="datetimeFigureOut">
              <a:rPr lang="en-CA" smtClean="0"/>
              <a:t>2024-06-29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5CE08-2933-45FB-B3A1-82828BAAEFA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208519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D5807-6A43-4A87-B80E-371721BC843D}" type="datetimeFigureOut">
              <a:rPr lang="en-CA" smtClean="0"/>
              <a:t>2024-06-29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5CE08-2933-45FB-B3A1-82828BAAEFA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30402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D5807-6A43-4A87-B80E-371721BC843D}" type="datetimeFigureOut">
              <a:rPr lang="en-CA" smtClean="0"/>
              <a:t>2024-06-29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5CE08-2933-45FB-B3A1-82828BAAEFA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430066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D5807-6A43-4A87-B80E-371721BC843D}" type="datetimeFigureOut">
              <a:rPr lang="en-CA" smtClean="0"/>
              <a:t>2024-06-29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5CE08-2933-45FB-B3A1-82828BAAEFA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346637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500D5807-6A43-4A87-B80E-371721BC843D}" type="datetimeFigureOut">
              <a:rPr lang="en-CA" smtClean="0"/>
              <a:t>2024-06-29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9DE5CE08-2933-45FB-B3A1-82828BAAEFA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354140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D5807-6A43-4A87-B80E-371721BC843D}" type="datetimeFigureOut">
              <a:rPr lang="en-CA" smtClean="0"/>
              <a:t>2024-06-29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5CE08-2933-45FB-B3A1-82828BAAEFA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812460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500D5807-6A43-4A87-B80E-371721BC843D}" type="datetimeFigureOut">
              <a:rPr lang="en-CA" smtClean="0"/>
              <a:t>2024-06-29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9DE5CE08-2933-45FB-B3A1-82828BAAEFA8}" type="slidenum">
              <a:rPr lang="en-CA" smtClean="0"/>
              <a:t>‹#›</a:t>
            </a:fld>
            <a:endParaRPr lang="en-CA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611099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30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1.png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34.png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1.png"/><Relationship Id="rId4" Type="http://schemas.openxmlformats.org/officeDocument/2006/relationships/image" Target="../media/image35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1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Relationship Id="rId9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3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Relationship Id="rId9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1.png"/><Relationship Id="rId4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notesSlide" Target="../notesSlides/notesSlid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26.png"/><Relationship Id="rId5" Type="http://schemas.openxmlformats.org/officeDocument/2006/relationships/image" Target="../media/image27.png"/><Relationship Id="rId4" Type="http://schemas.openxmlformats.org/officeDocument/2006/relationships/notesSlide" Target="../notesSlides/notesSlide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26.png"/><Relationship Id="rId5" Type="http://schemas.openxmlformats.org/officeDocument/2006/relationships/image" Target="../media/image28.png"/><Relationship Id="rId4" Type="http://schemas.openxmlformats.org/officeDocument/2006/relationships/notesSlide" Target="../notesSlides/notesSlide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6FC5EC-E0D5-01CE-3768-D111B12B20B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/>
              <a:t>XN PROJECT: </a:t>
            </a:r>
            <a:r>
              <a:rPr lang="en-US" err="1"/>
              <a:t>eda</a:t>
            </a:r>
            <a:r>
              <a:rPr lang="en-US"/>
              <a:t> presentation(GROUP) </a:t>
            </a:r>
            <a:endParaRPr lang="en-CA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21FEF59-BBF3-0C86-0CC9-6AD59DB1E42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College of Professional Studies, Northeastern University </a:t>
            </a:r>
            <a:endParaRPr lang="en-CA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60B7CFA5-42A7-0F23-F36B-525083931FBE}"/>
              </a:ext>
            </a:extLst>
          </p:cNvPr>
          <p:cNvSpPr txBox="1"/>
          <p:nvPr/>
        </p:nvSpPr>
        <p:spPr>
          <a:xfrm>
            <a:off x="724829" y="3429000"/>
            <a:ext cx="3108223" cy="2246769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CA" sz="2000">
                <a:solidFill>
                  <a:schemeClr val="bg1"/>
                </a:solidFill>
              </a:rPr>
              <a:t>Sean McLean </a:t>
            </a:r>
          </a:p>
          <a:p>
            <a:endParaRPr lang="en-CA" sz="2000">
              <a:solidFill>
                <a:schemeClr val="bg1"/>
              </a:solidFill>
            </a:endParaRPr>
          </a:p>
          <a:p>
            <a:r>
              <a:rPr lang="en-CA" sz="2000">
                <a:solidFill>
                  <a:schemeClr val="bg1"/>
                </a:solidFill>
              </a:rPr>
              <a:t>Paula Andrea Romero Melo </a:t>
            </a:r>
          </a:p>
          <a:p>
            <a:endParaRPr lang="en-CA" sz="2000">
              <a:solidFill>
                <a:schemeClr val="bg1"/>
              </a:solidFill>
            </a:endParaRPr>
          </a:p>
          <a:p>
            <a:r>
              <a:rPr lang="en-CA" sz="2000">
                <a:solidFill>
                  <a:schemeClr val="bg1"/>
                </a:solidFill>
              </a:rPr>
              <a:t>Gauri </a:t>
            </a:r>
            <a:r>
              <a:rPr lang="en-CA" sz="2000" err="1">
                <a:solidFill>
                  <a:schemeClr val="bg1"/>
                </a:solidFill>
              </a:rPr>
              <a:t>Udaysing</a:t>
            </a:r>
            <a:r>
              <a:rPr lang="en-CA" sz="2000">
                <a:solidFill>
                  <a:schemeClr val="bg1"/>
                </a:solidFill>
              </a:rPr>
              <a:t> Shinde </a:t>
            </a:r>
          </a:p>
          <a:p>
            <a:endParaRPr lang="en-CA" sz="2000">
              <a:solidFill>
                <a:schemeClr val="bg1"/>
              </a:solidFill>
            </a:endParaRPr>
          </a:p>
          <a:p>
            <a:r>
              <a:rPr lang="en-CA" sz="2000">
                <a:solidFill>
                  <a:schemeClr val="bg1"/>
                </a:solidFill>
              </a:rPr>
              <a:t>Ted Smith </a:t>
            </a:r>
          </a:p>
        </p:txBody>
      </p:sp>
      <p:pic>
        <p:nvPicPr>
          <p:cNvPr id="5" name="Recording7">
            <a:hlinkClick r:id="" action="ppaction://media"/>
            <a:extLst>
              <a:ext uri="{FF2B5EF4-FFF2-40B4-BE49-F238E27FC236}">
                <a16:creationId xmlns:a16="http://schemas.microsoft.com/office/drawing/2014/main" id="{B3DD9E1E-D178-17A8-B049-830A581EF8D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399361" y="5306332"/>
            <a:ext cx="730250" cy="73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058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98DEC9-17CB-70BF-5CC0-3D52DC0900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/>
              <a:t>Simplified Distribution of Clicks by Brand</a:t>
            </a:r>
          </a:p>
        </p:txBody>
      </p:sp>
      <p:pic>
        <p:nvPicPr>
          <p:cNvPr id="4" name="Content Placeholder 3" descr="A colorful pie chart with numbers&#10;&#10;Description automatically generated">
            <a:extLst>
              <a:ext uri="{FF2B5EF4-FFF2-40B4-BE49-F238E27FC236}">
                <a16:creationId xmlns:a16="http://schemas.microsoft.com/office/drawing/2014/main" id="{011E1963-C3D2-EF24-118B-D410E96E79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-616570" y="2565282"/>
            <a:ext cx="6998320" cy="3855754"/>
          </a:xfrm>
        </p:spPr>
      </p:pic>
      <p:pic>
        <p:nvPicPr>
          <p:cNvPr id="5" name="Picture 4" descr="A pink square with black text&#10;&#10;Description automatically generated">
            <a:extLst>
              <a:ext uri="{FF2B5EF4-FFF2-40B4-BE49-F238E27FC236}">
                <a16:creationId xmlns:a16="http://schemas.microsoft.com/office/drawing/2014/main" id="{E0FF2507-8EA1-B2DA-F0CE-393A4EBA61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2778" y="1998089"/>
            <a:ext cx="8394556" cy="40926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EC1EB47-A385-96B7-9495-7C95BD85879D}"/>
              </a:ext>
            </a:extLst>
          </p:cNvPr>
          <p:cNvSpPr txBox="1"/>
          <p:nvPr/>
        </p:nvSpPr>
        <p:spPr>
          <a:xfrm>
            <a:off x="5533606" y="2565282"/>
            <a:ext cx="6451200" cy="401648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700" b="1">
                <a:ea typeface="+mn-lt"/>
                <a:cs typeface="+mn-lt"/>
              </a:rPr>
              <a:t>Dash &amp; Albert: </a:t>
            </a:r>
            <a:r>
              <a:rPr lang="en-US" sz="1700">
                <a:ea typeface="+mn-lt"/>
                <a:cs typeface="+mn-lt"/>
              </a:rPr>
              <a:t>Largest share of clicks, high user interest.</a:t>
            </a:r>
          </a:p>
          <a:p>
            <a:endParaRPr lang="en-US" sz="1700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sz="1700" b="1" err="1">
                <a:ea typeface="+mn-lt"/>
                <a:cs typeface="+mn-lt"/>
              </a:rPr>
              <a:t>Kaspene</a:t>
            </a:r>
            <a:r>
              <a:rPr lang="en-US" sz="1700" b="1">
                <a:ea typeface="+mn-lt"/>
                <a:cs typeface="+mn-lt"/>
              </a:rPr>
              <a:t> Home:</a:t>
            </a:r>
            <a:r>
              <a:rPr lang="en-US" sz="1700">
                <a:ea typeface="+mn-lt"/>
                <a:cs typeface="+mn-lt"/>
              </a:rPr>
              <a:t> Substantial portion of clicks, reflecting strong brand visibility.</a:t>
            </a:r>
          </a:p>
          <a:p>
            <a:endParaRPr lang="en-US" sz="1700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sz="1700" b="1">
                <a:ea typeface="+mn-lt"/>
                <a:cs typeface="+mn-lt"/>
              </a:rPr>
              <a:t>Urban Accents: </a:t>
            </a:r>
            <a:r>
              <a:rPr lang="en-US" sz="1700">
                <a:ea typeface="+mn-lt"/>
                <a:cs typeface="+mn-lt"/>
              </a:rPr>
              <a:t>Significant share, suggesting effective query performance.</a:t>
            </a:r>
          </a:p>
          <a:p>
            <a:endParaRPr lang="en-US" sz="1700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sz="1700" b="1" err="1">
                <a:ea typeface="+mn-lt"/>
                <a:cs typeface="+mn-lt"/>
              </a:rPr>
              <a:t>PineCone</a:t>
            </a:r>
            <a:r>
              <a:rPr lang="en-US" sz="1700" b="1">
                <a:ea typeface="+mn-lt"/>
                <a:cs typeface="+mn-lt"/>
              </a:rPr>
              <a:t> Hill: </a:t>
            </a:r>
            <a:r>
              <a:rPr lang="en-US" sz="1700">
                <a:ea typeface="+mn-lt"/>
                <a:cs typeface="+mn-lt"/>
              </a:rPr>
              <a:t>Moderate clicks, indicating steady user interest.</a:t>
            </a:r>
          </a:p>
          <a:p>
            <a:endParaRPr lang="en-US" sz="1700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sz="1700" b="1">
                <a:ea typeface="+mn-lt"/>
                <a:cs typeface="+mn-lt"/>
              </a:rPr>
              <a:t>Stonewall Kitchen: </a:t>
            </a:r>
            <a:r>
              <a:rPr lang="en-US" sz="1700">
                <a:ea typeface="+mn-lt"/>
                <a:cs typeface="+mn-lt"/>
              </a:rPr>
              <a:t>Noticeable portion of clicks, showing competitive engagement.</a:t>
            </a:r>
          </a:p>
          <a:p>
            <a:endParaRPr lang="en-US" sz="1700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sz="1700" b="1">
                <a:ea typeface="+mn-lt"/>
                <a:cs typeface="+mn-lt"/>
              </a:rPr>
              <a:t>Others: </a:t>
            </a:r>
            <a:r>
              <a:rPr lang="en-US" sz="1700">
                <a:ea typeface="+mn-lt"/>
                <a:cs typeface="+mn-lt"/>
              </a:rPr>
              <a:t>Aggregated smaller brands, highlighting dominance of top brands.</a:t>
            </a:r>
          </a:p>
        </p:txBody>
      </p:sp>
      <p:pic>
        <p:nvPicPr>
          <p:cNvPr id="6" name="Audio Recording May 26, 2024 at 8:14:18 PM">
            <a:hlinkClick r:id="" action="ppaction://media"/>
            <a:extLst>
              <a:ext uri="{FF2B5EF4-FFF2-40B4-BE49-F238E27FC236}">
                <a16:creationId xmlns:a16="http://schemas.microsoft.com/office/drawing/2014/main" id="{FDF4C616-7310-C680-9368-2E1EF50673B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798008" y="5988878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309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08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3CED7894-4F62-4A6C-8DB5-DB5BE08E9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BF24C4-15D6-1EB0-EECB-1897860AA2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906" y="702155"/>
            <a:ext cx="3568661" cy="1269713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tx2"/>
                </a:solidFill>
              </a:rPr>
              <a:t>Association mining of dataset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536F3B4-50F6-4C52-8F76-4EB1214719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620" y="457200"/>
            <a:ext cx="3511233" cy="9143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98AB29-7F39-CF9C-B869-09D0115114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563" y="2547692"/>
            <a:ext cx="3568661" cy="3634486"/>
          </a:xfrm>
        </p:spPr>
        <p:txBody>
          <a:bodyPr vert="horz" lIns="91440" tIns="45720" rIns="91440" bIns="45720" rtlCol="0" anchor="ctr">
            <a:noAutofit/>
          </a:bodyPr>
          <a:lstStyle/>
          <a:p>
            <a:pPr marL="0" indent="0">
              <a:buNone/>
            </a:pPr>
            <a:endParaRPr lang="en-US" sz="1600"/>
          </a:p>
          <a:p>
            <a:pPr marL="0" indent="0">
              <a:buNone/>
            </a:pPr>
            <a:r>
              <a:rPr lang="en-US" sz="1700" b="1">
                <a:ea typeface="+mn-lt"/>
                <a:cs typeface="+mn-lt"/>
              </a:rPr>
              <a:t>Understanding Key Metrics:</a:t>
            </a:r>
            <a:endParaRPr lang="en-US" sz="1700"/>
          </a:p>
          <a:p>
            <a:pPr marL="629920" lvl="1" indent="-305435"/>
            <a:r>
              <a:rPr lang="en-US" sz="1700">
                <a:ea typeface="+mn-lt"/>
                <a:cs typeface="+mn-lt"/>
              </a:rPr>
              <a:t>Support, Confidence, and Lift.</a:t>
            </a:r>
            <a:endParaRPr lang="en-US" sz="1700"/>
          </a:p>
          <a:p>
            <a:pPr marL="0" indent="0">
              <a:buNone/>
            </a:pPr>
            <a:r>
              <a:rPr lang="en-US" sz="1700" b="1">
                <a:ea typeface="+mn-lt"/>
                <a:cs typeface="+mn-lt"/>
              </a:rPr>
              <a:t>Interpreting the Scatter Plot:</a:t>
            </a:r>
            <a:endParaRPr lang="en-US" sz="1700"/>
          </a:p>
          <a:p>
            <a:pPr marL="629920" lvl="1" indent="-305435"/>
            <a:r>
              <a:rPr lang="en-US" sz="1700">
                <a:ea typeface="+mn-lt"/>
                <a:cs typeface="+mn-lt"/>
              </a:rPr>
              <a:t>Reliable item sets with high support and confidence, potential cross-selling opportunities with high lift.</a:t>
            </a:r>
          </a:p>
          <a:p>
            <a:pPr marL="0" indent="0">
              <a:buNone/>
            </a:pPr>
            <a:r>
              <a:rPr lang="en-US" sz="1700" b="1">
                <a:ea typeface="+mn-lt"/>
                <a:cs typeface="+mn-lt"/>
              </a:rPr>
              <a:t>Implications for Amazon:</a:t>
            </a:r>
            <a:endParaRPr lang="en-US" sz="1700"/>
          </a:p>
          <a:p>
            <a:pPr marL="629920" lvl="1" indent="-305435"/>
            <a:r>
              <a:rPr lang="en-US" sz="1700">
                <a:ea typeface="+mn-lt"/>
                <a:cs typeface="+mn-lt"/>
              </a:rPr>
              <a:t>Identifying common combinations, targeted marketing, enhancing recommendation systems.</a:t>
            </a:r>
          </a:p>
          <a:p>
            <a:pPr marL="324485" lvl="1" indent="0">
              <a:buNone/>
            </a:pPr>
            <a:endParaRPr lang="en-US"/>
          </a:p>
          <a:p>
            <a:pPr marL="305435" indent="-305435"/>
            <a:endParaRPr lang="en-US"/>
          </a:p>
        </p:txBody>
      </p:sp>
      <p:pic>
        <p:nvPicPr>
          <p:cNvPr id="4" name="Content Placeholder 3" descr="A graph with red spots on it&#10;&#10;Description automatically generated">
            <a:extLst>
              <a:ext uri="{FF2B5EF4-FFF2-40B4-BE49-F238E27FC236}">
                <a16:creationId xmlns:a16="http://schemas.microsoft.com/office/drawing/2014/main" id="{C35B3A68-30F2-87D8-91CE-02696143EC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4296" y="855122"/>
            <a:ext cx="6735272" cy="4967261"/>
          </a:xfrm>
          <a:prstGeom prst="rect">
            <a:avLst/>
          </a:prstGeom>
        </p:spPr>
      </p:pic>
      <p:pic>
        <p:nvPicPr>
          <p:cNvPr id="3" name="Recording1">
            <a:hlinkClick r:id="" action="ppaction://media"/>
            <a:extLst>
              <a:ext uri="{FF2B5EF4-FFF2-40B4-BE49-F238E27FC236}">
                <a16:creationId xmlns:a16="http://schemas.microsoft.com/office/drawing/2014/main" id="{5D3E1906-171E-9FA0-55D4-21D71917325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890704" y="5817961"/>
            <a:ext cx="730250" cy="73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0169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00401440-1DC9-4C9E-A3BA-4DECEEB465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6B822CC-7DA9-4417-AA94-64CEB676F0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7234" y="4219240"/>
            <a:ext cx="11301984" cy="94997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FA01E88-71CC-4FF3-9E81-51E0C32B45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7234" y="4359623"/>
            <a:ext cx="11303626" cy="2051143"/>
          </a:xfrm>
          <a:prstGeom prst="rect">
            <a:avLst/>
          </a:prstGeom>
          <a:solidFill>
            <a:schemeClr val="tx2"/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7AB78B-C01B-A10E-F5AD-3C9A32B090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9600" y="4596992"/>
            <a:ext cx="3353432" cy="1607013"/>
          </a:xfrm>
        </p:spPr>
        <p:txBody>
          <a:bodyPr anchor="ctr">
            <a:normAutofit/>
          </a:bodyPr>
          <a:lstStyle/>
          <a:p>
            <a:r>
              <a:rPr lang="en-US" sz="2400"/>
              <a:t>Recommendations and findings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41F815-55F1-A049-5BA8-573BBDEC39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71491" y="4596992"/>
            <a:ext cx="7240909" cy="1607012"/>
          </a:xfrm>
        </p:spPr>
        <p:txBody>
          <a:bodyPr>
            <a:normAutofit/>
          </a:bodyPr>
          <a:lstStyle/>
          <a:p>
            <a:pPr marL="228600" indent="-228600">
              <a:buAutoNum type="arabicPeriod"/>
            </a:pPr>
            <a:endParaRPr lang="en-US">
              <a:solidFill>
                <a:schemeClr val="bg1"/>
              </a:solidFill>
              <a:latin typeface="Gill Sans MT"/>
              <a:ea typeface="Verdana"/>
            </a:endParaRPr>
          </a:p>
          <a:p>
            <a:pPr marL="342900" indent="-342900">
              <a:buAutoNum type="arabicPeriod"/>
            </a:pPr>
            <a:endParaRPr lang="en-US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>
              <a:solidFill>
                <a:schemeClr val="bg1"/>
              </a:solidFill>
            </a:endParaRPr>
          </a:p>
        </p:txBody>
      </p:sp>
      <p:pic>
        <p:nvPicPr>
          <p:cNvPr id="5" name="Recording2">
            <a:hlinkClick r:id="" action="ppaction://media"/>
            <a:extLst>
              <a:ext uri="{FF2B5EF4-FFF2-40B4-BE49-F238E27FC236}">
                <a16:creationId xmlns:a16="http://schemas.microsoft.com/office/drawing/2014/main" id="{09A6E140-CFAA-6038-EE78-83E930688E5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041618" y="5469618"/>
            <a:ext cx="730250" cy="730250"/>
          </a:xfrm>
          <a:prstGeom prst="rect">
            <a:avLst/>
          </a:prstGeom>
        </p:spPr>
      </p:pic>
      <p:pic>
        <p:nvPicPr>
          <p:cNvPr id="6" name="Picture 5" descr="3 Ways Amazon Uses AI to Make Product Recommendations">
            <a:extLst>
              <a:ext uri="{FF2B5EF4-FFF2-40B4-BE49-F238E27FC236}">
                <a16:creationId xmlns:a16="http://schemas.microsoft.com/office/drawing/2014/main" id="{62325C67-1C69-F256-CCAC-5D6804F27A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66117" y="908494"/>
            <a:ext cx="2884714" cy="252443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709EC1D-F448-E4CE-1EBF-7FE214127144}"/>
              </a:ext>
            </a:extLst>
          </p:cNvPr>
          <p:cNvSpPr txBox="1"/>
          <p:nvPr/>
        </p:nvSpPr>
        <p:spPr>
          <a:xfrm>
            <a:off x="446315" y="446314"/>
            <a:ext cx="7805056" cy="36009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900" b="1">
                <a:latin typeface="Gill Sans MT"/>
                <a:cs typeface="Segoe UI"/>
              </a:rPr>
              <a:t>Optimize High-Click, Low-Purchase Queries:</a:t>
            </a:r>
            <a:r>
              <a:rPr lang="en-US" sz="1900">
                <a:latin typeface="Gill Sans MT"/>
                <a:cs typeface="Segoe UI"/>
              </a:rPr>
              <a:t> </a:t>
            </a:r>
          </a:p>
          <a:p>
            <a:pPr marL="228600" indent="-228600">
              <a:buFont typeface="Symbol"/>
              <a:buChar char="•"/>
            </a:pPr>
            <a:r>
              <a:rPr lang="en-US" sz="1900" b="1">
                <a:latin typeface="Gill Sans MT"/>
              </a:rPr>
              <a:t>Observation:</a:t>
            </a:r>
            <a:r>
              <a:rPr lang="en-US" sz="1900">
                <a:latin typeface="Gill Sans MT"/>
              </a:rPr>
              <a:t> High clicks, low purchases. </a:t>
            </a:r>
            <a:endParaRPr lang="en-US" sz="1900">
              <a:latin typeface="Gill Sans MT"/>
              <a:cs typeface="Times New Roman"/>
            </a:endParaRPr>
          </a:p>
          <a:p>
            <a:pPr marL="228600" indent="-228600">
              <a:buFont typeface="Symbol"/>
              <a:buChar char="•"/>
            </a:pPr>
            <a:r>
              <a:rPr lang="en-US" sz="1900" b="1">
                <a:latin typeface="Gill Sans MT"/>
                <a:cs typeface="Times New Roman"/>
              </a:rPr>
              <a:t>Recommendation:</a:t>
            </a:r>
            <a:r>
              <a:rPr lang="en-US" sz="1900">
                <a:latin typeface="Gill Sans MT"/>
                <a:cs typeface="Times New Roman"/>
              </a:rPr>
              <a:t> Improve conversion rates by addressing barriers and enhancing product page appeal. </a:t>
            </a:r>
          </a:p>
          <a:p>
            <a:r>
              <a:rPr lang="en-US" sz="1900" b="1">
                <a:latin typeface="Gill Sans MT"/>
                <a:cs typeface="Segoe UI"/>
              </a:rPr>
              <a:t>Promote High-Lift Item Sets for Cross-Selling:</a:t>
            </a:r>
            <a:r>
              <a:rPr lang="en-US" sz="1900">
                <a:latin typeface="Gill Sans MT"/>
                <a:cs typeface="Segoe UI"/>
              </a:rPr>
              <a:t> </a:t>
            </a:r>
          </a:p>
          <a:p>
            <a:pPr marL="228600" indent="-228600">
              <a:buFont typeface="Symbol"/>
              <a:buChar char="•"/>
            </a:pPr>
            <a:r>
              <a:rPr lang="en-US" sz="1900" b="1">
                <a:latin typeface="Gill Sans MT"/>
              </a:rPr>
              <a:t>Observation: </a:t>
            </a:r>
            <a:r>
              <a:rPr lang="en-US" sz="1900">
                <a:latin typeface="Gill Sans MT"/>
              </a:rPr>
              <a:t>Strong associations between products. </a:t>
            </a:r>
            <a:endParaRPr lang="en-US" sz="1900">
              <a:latin typeface="Gill Sans MT"/>
              <a:cs typeface="Times New Roman"/>
            </a:endParaRPr>
          </a:p>
          <a:p>
            <a:pPr marL="228600" indent="-228600">
              <a:buFont typeface="Symbol"/>
              <a:buChar char="•"/>
            </a:pPr>
            <a:r>
              <a:rPr lang="en-US" sz="1900" b="1">
                <a:latin typeface="Gill Sans MT"/>
                <a:cs typeface="Times New Roman"/>
              </a:rPr>
              <a:t>Recommendation: </a:t>
            </a:r>
            <a:r>
              <a:rPr lang="en-US" sz="1900">
                <a:latin typeface="Gill Sans MT"/>
                <a:cs typeface="Times New Roman"/>
              </a:rPr>
              <a:t>Design cross-selling strategies by recommending these items together. </a:t>
            </a:r>
          </a:p>
          <a:p>
            <a:r>
              <a:rPr lang="en-US" sz="1900" b="1">
                <a:latin typeface="Gill Sans MT"/>
                <a:cs typeface="Segoe UI"/>
              </a:rPr>
              <a:t>Leverage Brand Insights:</a:t>
            </a:r>
            <a:r>
              <a:rPr lang="en-US" sz="1900">
                <a:latin typeface="Gill Sans MT"/>
                <a:cs typeface="Segoe UI"/>
              </a:rPr>
              <a:t> </a:t>
            </a:r>
          </a:p>
          <a:p>
            <a:pPr marL="228600" indent="-228600">
              <a:buFont typeface="Symbol"/>
              <a:buChar char="•"/>
            </a:pPr>
            <a:r>
              <a:rPr lang="en-US" sz="1900" b="1">
                <a:latin typeface="Gill Sans MT"/>
              </a:rPr>
              <a:t>Observation: </a:t>
            </a:r>
            <a:r>
              <a:rPr lang="en-US" sz="1900">
                <a:latin typeface="Gill Sans MT"/>
              </a:rPr>
              <a:t>Insights on popular and niche brands. </a:t>
            </a:r>
            <a:endParaRPr lang="en-US" sz="1900">
              <a:latin typeface="Gill Sans MT"/>
              <a:cs typeface="Times New Roman"/>
            </a:endParaRPr>
          </a:p>
          <a:p>
            <a:pPr marL="228600" indent="-228600">
              <a:buFont typeface="Symbol"/>
              <a:buChar char="•"/>
            </a:pPr>
            <a:r>
              <a:rPr lang="en-US" sz="1900" b="1">
                <a:latin typeface="Gill Sans MT"/>
                <a:cs typeface="Times New Roman"/>
              </a:rPr>
              <a:t>Recommendation: </a:t>
            </a:r>
            <a:r>
              <a:rPr lang="en-US" sz="1900">
                <a:latin typeface="Gill Sans MT"/>
                <a:cs typeface="Times New Roman"/>
              </a:rPr>
              <a:t>Grow market share for popular brands; increase visibility for niche brands with targeted marketing. </a:t>
            </a:r>
          </a:p>
        </p:txBody>
      </p:sp>
    </p:spTree>
    <p:extLst>
      <p:ext uri="{BB962C8B-B14F-4D97-AF65-F5344CB8AC3E}">
        <p14:creationId xmlns:p14="http://schemas.microsoft.com/office/powerpoint/2010/main" val="2340630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1BB56EB9-078F-4952-AC1F-149C7A0AE4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4DF3BE-412D-1E7C-67BC-206CD80E26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9934" y="702156"/>
            <a:ext cx="7157865" cy="1013800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accent1"/>
                </a:solidFill>
              </a:rPr>
              <a:t>Future research</a:t>
            </a:r>
          </a:p>
        </p:txBody>
      </p:sp>
      <p:pic>
        <p:nvPicPr>
          <p:cNvPr id="24" name="Picture 23" descr="Magnifying glass showing decling performance">
            <a:extLst>
              <a:ext uri="{FF2B5EF4-FFF2-40B4-BE49-F238E27FC236}">
                <a16:creationId xmlns:a16="http://schemas.microsoft.com/office/drawing/2014/main" id="{60083472-149C-C21F-72D5-82AE559AAA2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892" r="27952" b="-3"/>
          <a:stretch/>
        </p:blipFill>
        <p:spPr>
          <a:xfrm>
            <a:off x="20" y="10"/>
            <a:ext cx="4131713" cy="6857989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B42427A-0A1F-4A55-8705-D9179F1E0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49934" y="457200"/>
            <a:ext cx="7223760" cy="91440"/>
          </a:xfrm>
          <a:prstGeom prst="rect">
            <a:avLst/>
          </a:prstGeom>
          <a:solidFill>
            <a:srgbClr val="56A3FA"/>
          </a:solidFill>
          <a:ln>
            <a:solidFill>
              <a:srgbClr val="56A3FA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5F0419B9-8B4B-A71C-72BE-9A7A5A9EA6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9934" y="1896533"/>
            <a:ext cx="7157866" cy="3962266"/>
          </a:xfrm>
        </p:spPr>
        <p:txBody>
          <a:bodyPr>
            <a:normAutofit/>
          </a:bodyPr>
          <a:lstStyle/>
          <a:p>
            <a:pPr marL="305435" indent="-305435">
              <a:buClr>
                <a:srgbClr val="56A3FA"/>
              </a:buClr>
            </a:pPr>
            <a:r>
              <a:rPr lang="en-US" sz="2600">
                <a:ea typeface="+mn-lt"/>
                <a:cs typeface="+mn-lt"/>
              </a:rPr>
              <a:t>Continued refinement of analysis to provide specific guidance.</a:t>
            </a:r>
          </a:p>
          <a:p>
            <a:pPr marL="305435" indent="-305435">
              <a:buClr>
                <a:srgbClr val="56A3FA"/>
              </a:buClr>
            </a:pPr>
            <a:r>
              <a:rPr lang="en-US" sz="2600">
                <a:ea typeface="+mn-lt"/>
                <a:cs typeface="+mn-lt"/>
              </a:rPr>
              <a:t>Exploring temporal trends to understand seasonal trends and long-term shifts.</a:t>
            </a:r>
          </a:p>
          <a:p>
            <a:pPr marL="305435" indent="-305435">
              <a:buClr>
                <a:srgbClr val="56A3FA"/>
              </a:buClr>
            </a:pPr>
            <a:r>
              <a:rPr lang="en-US" sz="2600">
                <a:ea typeface="+mn-lt"/>
                <a:cs typeface="+mn-lt"/>
              </a:rPr>
              <a:t>Advanced predictive modeling to forecast future sales trends and customer preferences.</a:t>
            </a:r>
          </a:p>
          <a:p>
            <a:pPr marL="305435" indent="-305435">
              <a:buClr>
                <a:srgbClr val="56A3FA"/>
              </a:buClr>
            </a:pPr>
            <a:endParaRPr lang="en-US"/>
          </a:p>
        </p:txBody>
      </p:sp>
      <p:pic>
        <p:nvPicPr>
          <p:cNvPr id="3" name="Recording3">
            <a:hlinkClick r:id="" action="ppaction://media"/>
            <a:extLst>
              <a:ext uri="{FF2B5EF4-FFF2-40B4-BE49-F238E27FC236}">
                <a16:creationId xmlns:a16="http://schemas.microsoft.com/office/drawing/2014/main" id="{21E9DE2C-3016-DD06-41FF-428F6A8F615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204904" y="5654675"/>
            <a:ext cx="730250" cy="73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795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2508C6-F216-6341-499F-00FA61B858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REFERENCES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BBEF00-C8C1-0BDF-399F-C2FAEE224CF1}"/>
              </a:ext>
            </a:extLst>
          </p:cNvPr>
          <p:cNvSpPr txBox="1"/>
          <p:nvPr/>
        </p:nvSpPr>
        <p:spPr>
          <a:xfrm>
            <a:off x="581192" y="1715956"/>
            <a:ext cx="11248858" cy="526297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Chaffey, D. (2020). Digital marketing strategy: Implementation and practice. Pearson.</a:t>
            </a:r>
            <a:endParaRPr lang="en-US" sz="1600">
              <a:effectLst/>
              <a:ea typeface="MS Mincho" panose="02020609040205080304" pitchFamily="49" charset="-128"/>
              <a:cs typeface="Arial" panose="020B0604020202020204" pitchFamily="34" charset="0"/>
            </a:endParaRPr>
          </a:p>
          <a:p>
            <a:pPr marL="457200" marR="0" indent="-4572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Champigny, A. (2024, May 18). 6 Ways to Measure Your Consulting Firm’s Performance. </a:t>
            </a:r>
            <a:r>
              <a:rPr lang="en-US" sz="1600" err="1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Deltek</a:t>
            </a:r>
            <a:r>
              <a:rPr lang="en-US" sz="1600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.</a:t>
            </a:r>
            <a:endParaRPr lang="en-US" sz="1600">
              <a:effectLst/>
              <a:ea typeface="MS Mincho" panose="02020609040205080304" pitchFamily="49" charset="-128"/>
              <a:cs typeface="Arial" panose="020B0604020202020204" pitchFamily="34" charset="0"/>
            </a:endParaRPr>
          </a:p>
          <a:p>
            <a:pPr marL="457200" marR="0" indent="-4572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err="1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Fathalla</a:t>
            </a:r>
            <a:r>
              <a:rPr lang="en-US" sz="160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, A., Salah, A., &amp; Ali, A. (2023). A Novel Price Prediction Service for E-Commerce Categorical Data. Mathematics (Basel), 11(8), 1938- . https://doi.org/10.3390/math11081938</a:t>
            </a:r>
            <a:endParaRPr lang="en-US" sz="1600">
              <a:effectLst/>
              <a:ea typeface="MS Mincho" panose="02020609040205080304" pitchFamily="49" charset="-128"/>
              <a:cs typeface="Arial" panose="020B0604020202020204" pitchFamily="34" charset="0"/>
            </a:endParaRPr>
          </a:p>
          <a:p>
            <a:pPr marL="457200" marR="0" indent="-4572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Guiding Metrics. (2024, May 18). The Management Consulting Industry’s 10 Most Critical Metrics.</a:t>
            </a:r>
            <a:endParaRPr lang="en-US" sz="1600">
              <a:effectLst/>
              <a:ea typeface="MS Mincho" panose="02020609040205080304" pitchFamily="49" charset="-128"/>
              <a:cs typeface="Arial" panose="020B0604020202020204" pitchFamily="34" charset="0"/>
            </a:endParaRPr>
          </a:p>
          <a:p>
            <a:pPr marL="457200" marR="0" indent="-4572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Shopova, R. (2023). Private labels in marketplaces. International Journal of Industrial Organization, 89, 102949-. https://doi.org/10.1016/j.ijindorg.2023.102949</a:t>
            </a:r>
            <a:endParaRPr lang="en-US" sz="1600">
              <a:effectLst/>
              <a:ea typeface="MS Mincho" panose="02020609040205080304" pitchFamily="49" charset="-128"/>
              <a:cs typeface="Arial" panose="020B0604020202020204" pitchFamily="34" charset="0"/>
            </a:endParaRPr>
          </a:p>
          <a:p>
            <a:pPr marL="457200" marR="0" indent="-4572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Stokes, R. (2014). eMarketing: The essential guide to marketing in a digital world. Quirk eMarketing.</a:t>
            </a:r>
            <a:endParaRPr lang="en-US" sz="1600">
              <a:effectLst/>
              <a:ea typeface="MS Mincho" panose="02020609040205080304" pitchFamily="49" charset="-128"/>
              <a:cs typeface="Arial" panose="020B0604020202020204" pitchFamily="34" charset="0"/>
            </a:endParaRPr>
          </a:p>
          <a:p>
            <a:pPr marL="457200" marR="0" indent="-4572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>
                <a:effectLst/>
                <a:ea typeface="MS Mincho" panose="02020609040205080304" pitchFamily="49" charset="-128"/>
                <a:cs typeface="Arial" panose="020B0604020202020204" pitchFamily="34" charset="0"/>
              </a:rPr>
              <a:t>Zhang, J., &amp; </a:t>
            </a:r>
            <a:r>
              <a:rPr lang="en-US" sz="1600" err="1">
                <a:effectLst/>
                <a:ea typeface="MS Mincho" panose="02020609040205080304" pitchFamily="49" charset="-128"/>
                <a:cs typeface="Arial" panose="020B0604020202020204" pitchFamily="34" charset="0"/>
              </a:rPr>
              <a:t>Nault</a:t>
            </a:r>
            <a:r>
              <a:rPr lang="en-US" sz="1600">
                <a:effectLst/>
                <a:ea typeface="MS Mincho" panose="02020609040205080304" pitchFamily="49" charset="-128"/>
                <a:cs typeface="Arial" panose="020B0604020202020204" pitchFamily="34" charset="0"/>
              </a:rPr>
              <a:t>, B. R. (2024). Upstream information sharing in platform-based e-commerce with retail plan adjustment. DECISION SUPPORT SYSTEMS, 177, 114099-114111. https://doi.org/10.1016/j.dss.2023.114099</a:t>
            </a:r>
          </a:p>
          <a:p>
            <a:pPr marL="285750" indent="-285750">
              <a:buFont typeface="Arial"/>
              <a:buChar char="•"/>
            </a:pPr>
            <a:endParaRPr lang="en-US" sz="1600">
              <a:ea typeface="+mn-lt"/>
              <a:cs typeface="+mn-lt"/>
            </a:endParaRPr>
          </a:p>
        </p:txBody>
      </p:sp>
      <p:pic>
        <p:nvPicPr>
          <p:cNvPr id="4" name="Audio Recording May 26, 2024 at 8:12:05 PM">
            <a:hlinkClick r:id="" action="ppaction://media"/>
            <a:extLst>
              <a:ext uri="{FF2B5EF4-FFF2-40B4-BE49-F238E27FC236}">
                <a16:creationId xmlns:a16="http://schemas.microsoft.com/office/drawing/2014/main" id="{BDD47027-FBE5-363E-7BD3-CE811B46462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794800" y="5911574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646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04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8143AB-C506-BF5F-F80C-4C853F785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INTRODUCTION</a:t>
            </a:r>
          </a:p>
        </p:txBody>
      </p:sp>
      <p:graphicFrame>
        <p:nvGraphicFramePr>
          <p:cNvPr id="6" name="Marcador de contenido 2">
            <a:extLst>
              <a:ext uri="{FF2B5EF4-FFF2-40B4-BE49-F238E27FC236}">
                <a16:creationId xmlns:a16="http://schemas.microsoft.com/office/drawing/2014/main" id="{A2E7947B-5433-4817-9771-9D89A290AECF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81192" y="2180496"/>
          <a:ext cx="11029615" cy="36783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4" name="Recording6">
            <a:hlinkClick r:id="" action="ppaction://media"/>
            <a:extLst>
              <a:ext uri="{FF2B5EF4-FFF2-40B4-BE49-F238E27FC236}">
                <a16:creationId xmlns:a16="http://schemas.microsoft.com/office/drawing/2014/main" id="{0AED47DB-8088-8620-DFF5-CFF62DEEFEA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963932" y="5491389"/>
            <a:ext cx="730250" cy="73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298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0C7C9B-CD36-3F2F-4922-323F78D51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Executive summary</a:t>
            </a: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665F97CF-5EFE-C4F1-0124-4E9356AAC6E6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81192" y="2180496"/>
          <a:ext cx="11029615" cy="36783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4" name="Recording5">
            <a:hlinkClick r:id="" action="ppaction://media"/>
            <a:extLst>
              <a:ext uri="{FF2B5EF4-FFF2-40B4-BE49-F238E27FC236}">
                <a16:creationId xmlns:a16="http://schemas.microsoft.com/office/drawing/2014/main" id="{C59E7EA1-75FB-2441-D910-7FAE2EB8132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9595304" y="5415189"/>
            <a:ext cx="730250" cy="73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899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8BC4B5-307F-A107-2F1D-70CFC51BD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Business problem</a:t>
            </a: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75B56348-453D-3AF6-F838-B79C1C3AA4EC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81192" y="2180496"/>
          <a:ext cx="11029615" cy="36783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4" name="Recording4">
            <a:hlinkClick r:id="" action="ppaction://media"/>
            <a:extLst>
              <a:ext uri="{FF2B5EF4-FFF2-40B4-BE49-F238E27FC236}">
                <a16:creationId xmlns:a16="http://schemas.microsoft.com/office/drawing/2014/main" id="{E96AE86F-09AA-C039-9AA2-DD81FBDFA6B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0008961" y="5676446"/>
            <a:ext cx="730250" cy="73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656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883F11E-ECB3-4046-A121-A45C6FF631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7A0D07-77EA-21BB-F57B-6577D08E5B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2647" y="719353"/>
            <a:ext cx="5791483" cy="597117"/>
          </a:xfrm>
        </p:spPr>
        <p:txBody>
          <a:bodyPr>
            <a:normAutofit fontScale="90000"/>
          </a:bodyPr>
          <a:lstStyle/>
          <a:p>
            <a:r>
              <a:rPr lang="en-US"/>
              <a:t>Analytics/visuals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CF77191-9839-40D9-B04E-85DF01BB02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052796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F007B11-F4C3-4A9E-AAA8-D52C8C1AD9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91306" y="457200"/>
            <a:ext cx="3052798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71D0F6C-C993-4E97-A103-9448E35FEE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36079" y="453643"/>
            <a:ext cx="5009388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B28B346-1639-4F05-9EBC-808A9DC665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36079" y="723899"/>
            <a:ext cx="5009388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4" name="Picture 3" descr="A graph of purchase&#10;&#10;Description automatically generated">
            <a:extLst>
              <a:ext uri="{FF2B5EF4-FFF2-40B4-BE49-F238E27FC236}">
                <a16:creationId xmlns:a16="http://schemas.microsoft.com/office/drawing/2014/main" id="{3CA20055-BE39-9427-D84A-08BE6D8D68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9546" y="2215985"/>
            <a:ext cx="3722454" cy="268630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E358571-96EC-9C16-21B4-812C4D254BA2}"/>
              </a:ext>
            </a:extLst>
          </p:cNvPr>
          <p:cNvSpPr txBox="1"/>
          <p:nvPr/>
        </p:nvSpPr>
        <p:spPr>
          <a:xfrm>
            <a:off x="446314" y="1894114"/>
            <a:ext cx="5965371" cy="32162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300" b="1"/>
              <a:t>Key Insights from Brand Share Histogram</a:t>
            </a:r>
          </a:p>
          <a:p>
            <a:endParaRPr lang="en-US" sz="2000" b="1"/>
          </a:p>
          <a:p>
            <a:pPr>
              <a:buFont typeface=""/>
              <a:buChar char="•"/>
            </a:pPr>
            <a:r>
              <a:rPr lang="en-US" sz="2000" b="1"/>
              <a:t>Market Dominance:</a:t>
            </a:r>
            <a:r>
              <a:rPr lang="en-US" sz="2000"/>
              <a:t> </a:t>
            </a:r>
            <a:r>
              <a:rPr lang="en-US" sz="2000">
                <a:ea typeface="+mn-lt"/>
                <a:cs typeface="+mn-lt"/>
              </a:rPr>
              <a:t>Few brands dominate with high percentages.</a:t>
            </a:r>
          </a:p>
          <a:p>
            <a:pPr>
              <a:buFont typeface=""/>
              <a:buChar char="•"/>
            </a:pPr>
            <a:r>
              <a:rPr lang="en-US" sz="2000" b="1"/>
              <a:t>Barriers to Entry:</a:t>
            </a:r>
            <a:r>
              <a:rPr lang="en-US" sz="2000"/>
              <a:t> </a:t>
            </a:r>
            <a:r>
              <a:rPr lang="en-US" sz="2000">
                <a:ea typeface="+mn-lt"/>
                <a:cs typeface="+mn-lt"/>
              </a:rPr>
              <a:t>High prevalence of 0% indicates strong brand loyalty and high entry costs.</a:t>
            </a:r>
          </a:p>
          <a:p>
            <a:pPr>
              <a:buFont typeface=""/>
              <a:buChar char="•"/>
            </a:pPr>
            <a:r>
              <a:rPr lang="en-US" sz="2000" b="1"/>
              <a:t>Competition Intensity:</a:t>
            </a:r>
            <a:r>
              <a:rPr lang="en-US" sz="2000"/>
              <a:t> </a:t>
            </a:r>
            <a:r>
              <a:rPr lang="en-US" sz="2000">
                <a:ea typeface="+mn-lt"/>
                <a:cs typeface="+mn-lt"/>
              </a:rPr>
              <a:t>Significant gap between 0% and dominant brands.</a:t>
            </a:r>
          </a:p>
          <a:p>
            <a:pPr>
              <a:buFont typeface=""/>
              <a:buChar char="•"/>
            </a:pPr>
            <a:r>
              <a:rPr lang="en-US" sz="2000" b="1"/>
              <a:t>Market Maturity:</a:t>
            </a:r>
            <a:r>
              <a:rPr lang="en-US" sz="2000"/>
              <a:t> </a:t>
            </a:r>
            <a:r>
              <a:rPr lang="en-US" sz="2000">
                <a:ea typeface="+mn-lt"/>
                <a:cs typeface="+mn-lt"/>
              </a:rPr>
              <a:t>Concentration at extremes indicates a mature market.</a:t>
            </a:r>
          </a:p>
        </p:txBody>
      </p:sp>
      <p:pic>
        <p:nvPicPr>
          <p:cNvPr id="6" name="Recording">
            <a:hlinkClick r:id="" action="ppaction://media"/>
            <a:extLst>
              <a:ext uri="{FF2B5EF4-FFF2-40B4-BE49-F238E27FC236}">
                <a16:creationId xmlns:a16="http://schemas.microsoft.com/office/drawing/2014/main" id="{58E117B1-F82B-B76E-AEF8-347406B1280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357304" y="5807075"/>
            <a:ext cx="730250" cy="73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640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9">
            <a:extLst>
              <a:ext uri="{FF2B5EF4-FFF2-40B4-BE49-F238E27FC236}">
                <a16:creationId xmlns:a16="http://schemas.microsoft.com/office/drawing/2014/main" id="{9C711C7F-F3D4-AA56-6303-2095F0708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5"/>
            <a:ext cx="11029616" cy="988099"/>
          </a:xfrm>
        </p:spPr>
        <p:txBody>
          <a:bodyPr/>
          <a:lstStyle/>
          <a:p>
            <a:r>
              <a:rPr lang="en-CA"/>
              <a:t>Search query volume Vs. impressions: total count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DC7DFC89-B8D5-478C-B42F-4E24983DF6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605" y="2040577"/>
            <a:ext cx="8098731" cy="4355282"/>
          </a:xfrm>
          <a:prstGeom prst="rect">
            <a:avLst/>
          </a:prstGeom>
        </p:spPr>
      </p:pic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03DC03FC-CA3D-4F7C-C7BB-28EE00807D89}"/>
              </a:ext>
            </a:extLst>
          </p:cNvPr>
          <p:cNvCxnSpPr>
            <a:cxnSpLocks/>
          </p:cNvCxnSpPr>
          <p:nvPr/>
        </p:nvCxnSpPr>
        <p:spPr>
          <a:xfrm flipV="1">
            <a:off x="868218" y="2253673"/>
            <a:ext cx="6954982" cy="3777672"/>
          </a:xfrm>
          <a:prstGeom prst="line">
            <a:avLst/>
          </a:prstGeom>
          <a:ln w="3175"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CuadroTexto 15">
            <a:extLst>
              <a:ext uri="{FF2B5EF4-FFF2-40B4-BE49-F238E27FC236}">
                <a16:creationId xmlns:a16="http://schemas.microsoft.com/office/drawing/2014/main" id="{A2C20C4F-6984-E06B-52AC-C40E1D4F1AF6}"/>
              </a:ext>
            </a:extLst>
          </p:cNvPr>
          <p:cNvSpPr txBox="1"/>
          <p:nvPr/>
        </p:nvSpPr>
        <p:spPr>
          <a:xfrm>
            <a:off x="8810171" y="2571007"/>
            <a:ext cx="3160910" cy="313932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200" b="1">
                <a:ea typeface="+mn-lt"/>
                <a:cs typeface="+mn-lt"/>
              </a:rPr>
              <a:t>Observation:</a:t>
            </a:r>
            <a:r>
              <a:rPr lang="en-CA" sz="2200">
                <a:ea typeface="+mn-lt"/>
                <a:cs typeface="+mn-lt"/>
              </a:rPr>
              <a:t> Linear relationship between search query volume and ad impressions.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b="1">
                <a:ea typeface="+mn-lt"/>
                <a:cs typeface="+mn-lt"/>
              </a:rPr>
              <a:t>Implication: </a:t>
            </a:r>
            <a:r>
              <a:rPr lang="en-US" sz="2200">
                <a:ea typeface="+mn-lt"/>
                <a:cs typeface="+mn-lt"/>
              </a:rPr>
              <a:t>Focusing advertising on high search query areas can increase ad visibility.</a:t>
            </a:r>
            <a:endParaRPr lang="en-CA" sz="2200">
              <a:ea typeface="+mn-lt"/>
              <a:cs typeface="+mn-lt"/>
            </a:endParaRPr>
          </a:p>
        </p:txBody>
      </p:sp>
      <p:pic>
        <p:nvPicPr>
          <p:cNvPr id="18" name="Sonido grabado">
            <a:hlinkClick r:id="" action="ppaction://media"/>
            <a:extLst>
              <a:ext uri="{FF2B5EF4-FFF2-40B4-BE49-F238E27FC236}">
                <a16:creationId xmlns:a16="http://schemas.microsoft.com/office/drawing/2014/main" id="{1946A927-2E14-0E8B-DD41-6A7C66DB163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724291" y="6127668"/>
            <a:ext cx="555699" cy="555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417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899"/>
    </mc:Choice>
    <mc:Fallback xmlns="">
      <p:transition spd="slow" advTm="88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8628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5AC3766-4D4F-8624-2950-C679FFF57E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BRANDS FREQUENCY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BA41CCE-38D8-73A3-2E34-C1BA2A96CE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907" y="2068714"/>
            <a:ext cx="7133512" cy="4510506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35E1C827-5810-2101-5251-6457C5C4BC81}"/>
              </a:ext>
            </a:extLst>
          </p:cNvPr>
          <p:cNvSpPr txBox="1"/>
          <p:nvPr/>
        </p:nvSpPr>
        <p:spPr>
          <a:xfrm>
            <a:off x="7828022" y="2319454"/>
            <a:ext cx="3961071" cy="378565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400"/>
              <a:t>Brand Popularity.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sz="2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400"/>
              <a:t>Strong market presence in the top 5 of brands.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sz="2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Lower frequencies may be niche players or newer entrants.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No evidence of outliers.</a:t>
            </a:r>
            <a:endParaRPr lang="en-CA" sz="2400"/>
          </a:p>
        </p:txBody>
      </p:sp>
      <p:pic>
        <p:nvPicPr>
          <p:cNvPr id="9" name="Brands Frequency">
            <a:hlinkClick r:id="" action="ppaction://media"/>
            <a:extLst>
              <a:ext uri="{FF2B5EF4-FFF2-40B4-BE49-F238E27FC236}">
                <a16:creationId xmlns:a16="http://schemas.microsoft.com/office/drawing/2014/main" id="{8C36627B-3852-90D4-A2F3-56E118CD0AC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79493" y="596962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194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8838"/>
    </mc:Choice>
    <mc:Fallback xmlns="">
      <p:transition spd="slow" advTm="888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8838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8F5D9-207F-1920-E72D-B11D30557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MARKET SHARE BY COMPANY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43B4E4-788E-EF4D-449F-2027564D7B6F}"/>
              </a:ext>
            </a:extLst>
          </p:cNvPr>
          <p:cNvSpPr txBox="1"/>
          <p:nvPr/>
        </p:nvSpPr>
        <p:spPr>
          <a:xfrm>
            <a:off x="6931068" y="2329243"/>
            <a:ext cx="4592876" cy="437042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200"/>
              <a:t>There is a definite wide range of market share for each of the companies/brands.</a:t>
            </a:r>
          </a:p>
          <a:p>
            <a:endParaRPr lang="en-US" sz="2200"/>
          </a:p>
          <a:p>
            <a:pPr marL="285750" indent="-285750">
              <a:buFont typeface="Arial"/>
              <a:buChar char="•"/>
            </a:pPr>
            <a:r>
              <a:rPr lang="en-US" sz="2200"/>
              <a:t>Smaller market share has potential for greater percentage increase in sales and or profit.</a:t>
            </a:r>
          </a:p>
          <a:p>
            <a:endParaRPr lang="en-US" sz="2200"/>
          </a:p>
          <a:p>
            <a:pPr marL="285750" indent="-285750">
              <a:buFont typeface="Arial"/>
              <a:buChar char="•"/>
            </a:pPr>
            <a:r>
              <a:rPr lang="en-US" sz="2200"/>
              <a:t>Are the smaller brands willing to put up the effort and capital to try changing?</a:t>
            </a:r>
          </a:p>
          <a:p>
            <a:endParaRPr lang="en-US"/>
          </a:p>
          <a:p>
            <a:endParaRPr lang="en-US"/>
          </a:p>
        </p:txBody>
      </p:sp>
      <p:pic>
        <p:nvPicPr>
          <p:cNvPr id="7" name="Content Placeholder 6" descr="A graph of a market share&#10;&#10;Description automatically generated">
            <a:extLst>
              <a:ext uri="{FF2B5EF4-FFF2-40B4-BE49-F238E27FC236}">
                <a16:creationId xmlns:a16="http://schemas.microsoft.com/office/drawing/2014/main" id="{4643CB7B-E62C-A6BC-BAC9-16006B80CB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461281" y="2150409"/>
            <a:ext cx="6467475" cy="4222891"/>
          </a:xfrm>
        </p:spPr>
      </p:pic>
      <p:pic>
        <p:nvPicPr>
          <p:cNvPr id="8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2D6593D3-4602-B16C-0E65-068CAF5D0FA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06658" y="5999557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693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118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2508C6-F216-6341-499F-00FA61B858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Clicks vs. Purchases: Total Count</a:t>
            </a:r>
          </a:p>
        </p:txBody>
      </p:sp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CDF9E33E-6145-C57B-E5C7-81D8EB9793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025" y="2227423"/>
            <a:ext cx="5964010" cy="368788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8BBEF00-C8C1-0BDF-399F-C2FAEE224CF1}"/>
              </a:ext>
            </a:extLst>
          </p:cNvPr>
          <p:cNvSpPr txBox="1"/>
          <p:nvPr/>
        </p:nvSpPr>
        <p:spPr>
          <a:xfrm>
            <a:off x="6980400" y="2396400"/>
            <a:ext cx="4627200" cy="31700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b="1">
                <a:ea typeface="+mn-lt"/>
                <a:cs typeface="+mn-lt"/>
              </a:rPr>
              <a:t>Data Concentration:</a:t>
            </a:r>
            <a:r>
              <a:rPr lang="en-US" sz="2000">
                <a:ea typeface="+mn-lt"/>
                <a:cs typeface="+mn-lt"/>
              </a:rPr>
              <a:t> Most queries have low clicks and purchases, indicating low engagement and conversion.</a:t>
            </a:r>
          </a:p>
          <a:p>
            <a:pPr marL="285750" indent="-285750">
              <a:buFont typeface="Arial"/>
              <a:buChar char="•"/>
            </a:pPr>
            <a:endParaRPr lang="en-US" sz="2000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sz="2000" b="1">
                <a:ea typeface="+mn-lt"/>
                <a:cs typeface="+mn-lt"/>
              </a:rPr>
              <a:t>Outliers:</a:t>
            </a:r>
            <a:r>
              <a:rPr lang="en-US" sz="2000">
                <a:ea typeface="+mn-lt"/>
                <a:cs typeface="+mn-lt"/>
              </a:rPr>
              <a:t> Some queries have high clicks but low purchases.</a:t>
            </a:r>
          </a:p>
          <a:p>
            <a:endParaRPr lang="en-US" sz="2000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sz="2000" b="1">
                <a:ea typeface="+mn-lt"/>
                <a:cs typeface="+mn-lt"/>
              </a:rPr>
              <a:t>Recommendation: </a:t>
            </a:r>
            <a:r>
              <a:rPr lang="en-US" sz="2000">
                <a:ea typeface="+mn-lt"/>
                <a:cs typeface="+mn-lt"/>
              </a:rPr>
              <a:t>Optimize high-click, low-purchase queries to improve performance.</a:t>
            </a:r>
          </a:p>
        </p:txBody>
      </p:sp>
      <p:pic>
        <p:nvPicPr>
          <p:cNvPr id="4" name="Audio Recording May 26, 2024 at 8:12:05 PM">
            <a:hlinkClick r:id="" action="ppaction://media"/>
            <a:extLst>
              <a:ext uri="{FF2B5EF4-FFF2-40B4-BE49-F238E27FC236}">
                <a16:creationId xmlns:a16="http://schemas.microsoft.com/office/drawing/2014/main" id="{BDD47027-FBE5-363E-7BD3-CE811B46462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794800" y="5911574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253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04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Dividendo">
  <a:themeElements>
    <a:clrScheme name="Dividendo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4D1434"/>
      </a:accent1>
      <a:accent2>
        <a:srgbClr val="903163"/>
      </a:accent2>
      <a:accent3>
        <a:srgbClr val="B2324B"/>
      </a:accent3>
      <a:accent4>
        <a:srgbClr val="969FA7"/>
      </a:accent4>
      <a:accent5>
        <a:srgbClr val="66B1CE"/>
      </a:accent5>
      <a:accent6>
        <a:srgbClr val="40619D"/>
      </a:accent6>
      <a:hlink>
        <a:srgbClr val="828282"/>
      </a:hlink>
      <a:folHlink>
        <a:srgbClr val="A5A5A5"/>
      </a:folHlink>
    </a:clrScheme>
    <a:fontScheme name="Dividendo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o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C21699FF-00E4-43C8-BBCC-D7E5536C3717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a8eec281-aaa3-4dae-ac9b-9a398b9215e7}" enabled="0" method="" siteId="{a8eec281-aaa3-4dae-ac9b-9a398b9215e7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TM03457464[[fn=Dividendo]]</Template>
  <TotalTime>0</TotalTime>
  <Words>814</Words>
  <Application>Microsoft Office PowerPoint</Application>
  <PresentationFormat>Widescreen</PresentationFormat>
  <Paragraphs>101</Paragraphs>
  <Slides>14</Slides>
  <Notes>3</Notes>
  <HiddenSlides>0</HiddenSlides>
  <MMClips>14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MS Mincho</vt:lpstr>
      <vt:lpstr>Aptos</vt:lpstr>
      <vt:lpstr>Arial</vt:lpstr>
      <vt:lpstr>Gill Sans MT</vt:lpstr>
      <vt:lpstr>Symbol</vt:lpstr>
      <vt:lpstr>Times New Roman</vt:lpstr>
      <vt:lpstr>Wingdings 2</vt:lpstr>
      <vt:lpstr>Dividendo</vt:lpstr>
      <vt:lpstr>XN PROJECT: eda presentation(GROUP) </vt:lpstr>
      <vt:lpstr>INTRODUCTION</vt:lpstr>
      <vt:lpstr>Executive summary</vt:lpstr>
      <vt:lpstr>Business problem</vt:lpstr>
      <vt:lpstr>Analytics/visuals</vt:lpstr>
      <vt:lpstr>Search query volume Vs. impressions: total count</vt:lpstr>
      <vt:lpstr>BRANDS FREQUENCY</vt:lpstr>
      <vt:lpstr>MARKET SHARE BY COMPANY</vt:lpstr>
      <vt:lpstr>Clicks vs. Purchases: Total Count</vt:lpstr>
      <vt:lpstr>Simplified Distribution of Clicks by Brand</vt:lpstr>
      <vt:lpstr>Association mining of dataset</vt:lpstr>
      <vt:lpstr>Recommendations and findings</vt:lpstr>
      <vt:lpstr>Future research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Search query volume Vs. impressions: total count</dc:title>
  <dc:creator>paula andrea Romero</dc:creator>
  <cp:lastModifiedBy>Sean McLean</cp:lastModifiedBy>
  <cp:revision>1</cp:revision>
  <dcterms:created xsi:type="dcterms:W3CDTF">2024-05-24T01:50:53Z</dcterms:created>
  <dcterms:modified xsi:type="dcterms:W3CDTF">2024-06-29T19:19:14Z</dcterms:modified>
</cp:coreProperties>
</file>